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59"/>
  </p:notesMasterIdLst>
  <p:sldIdLst>
    <p:sldId id="256" r:id="rId4"/>
    <p:sldId id="261" r:id="rId5"/>
    <p:sldId id="264" r:id="rId6"/>
    <p:sldId id="271" r:id="rId7"/>
    <p:sldId id="304" r:id="rId8"/>
    <p:sldId id="305" r:id="rId9"/>
    <p:sldId id="302" r:id="rId10"/>
    <p:sldId id="309" r:id="rId11"/>
    <p:sldId id="306" r:id="rId12"/>
    <p:sldId id="310" r:id="rId13"/>
    <p:sldId id="311" r:id="rId14"/>
    <p:sldId id="308" r:id="rId15"/>
    <p:sldId id="312" r:id="rId16"/>
    <p:sldId id="314" r:id="rId17"/>
    <p:sldId id="316" r:id="rId18"/>
    <p:sldId id="315" r:id="rId19"/>
    <p:sldId id="317" r:id="rId20"/>
    <p:sldId id="323" r:id="rId21"/>
    <p:sldId id="318" r:id="rId22"/>
    <p:sldId id="313" r:id="rId23"/>
    <p:sldId id="319" r:id="rId24"/>
    <p:sldId id="322" r:id="rId25"/>
    <p:sldId id="320" r:id="rId26"/>
    <p:sldId id="321" r:id="rId27"/>
    <p:sldId id="324" r:id="rId28"/>
    <p:sldId id="339" r:id="rId29"/>
    <p:sldId id="338" r:id="rId30"/>
    <p:sldId id="341" r:id="rId31"/>
    <p:sldId id="344" r:id="rId32"/>
    <p:sldId id="342" r:id="rId33"/>
    <p:sldId id="345" r:id="rId34"/>
    <p:sldId id="346" r:id="rId35"/>
    <p:sldId id="347" r:id="rId36"/>
    <p:sldId id="348" r:id="rId37"/>
    <p:sldId id="349" r:id="rId38"/>
    <p:sldId id="350" r:id="rId39"/>
    <p:sldId id="352" r:id="rId40"/>
    <p:sldId id="353" r:id="rId41"/>
    <p:sldId id="355" r:id="rId42"/>
    <p:sldId id="356" r:id="rId43"/>
    <p:sldId id="326" r:id="rId44"/>
    <p:sldId id="325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270" r:id="rId57"/>
    <p:sldId id="262" r:id="rId5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94" autoAdjust="0"/>
  </p:normalViewPr>
  <p:slideViewPr>
    <p:cSldViewPr>
      <p:cViewPr varScale="1">
        <p:scale>
          <a:sx n="131" d="100"/>
          <a:sy n="131" d="100"/>
        </p:scale>
        <p:origin x="1044" y="10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픽셀 </a:t>
            </a:r>
            <a:r>
              <a:rPr lang="en-US" altLang="ko-KR" dirty="0"/>
              <a:t>: </a:t>
            </a:r>
            <a:r>
              <a:rPr lang="ko-KR" altLang="en-US" dirty="0"/>
              <a:t>이미지의 원시 구성 블록 </a:t>
            </a:r>
            <a:r>
              <a:rPr lang="en-US" altLang="ko-KR" dirty="0"/>
              <a:t>-&gt; </a:t>
            </a:r>
            <a:r>
              <a:rPr lang="ko-KR" altLang="en-US" dirty="0"/>
              <a:t>디지털 이미지의 최소 단위</a:t>
            </a:r>
            <a:endParaRPr lang="en-US" altLang="ko-KR" dirty="0"/>
          </a:p>
          <a:p>
            <a:r>
              <a:rPr lang="ko-KR" altLang="en-US" dirty="0"/>
              <a:t>픽셀은 빛의 색상 </a:t>
            </a:r>
            <a:r>
              <a:rPr lang="en-US" altLang="ko-KR" dirty="0"/>
              <a:t>or </a:t>
            </a:r>
            <a:r>
              <a:rPr lang="ko-KR" altLang="en-US" dirty="0"/>
              <a:t>강도로 간주</a:t>
            </a:r>
            <a:endParaRPr lang="en-US" altLang="ko-KR" dirty="0"/>
          </a:p>
          <a:p>
            <a:r>
              <a:rPr lang="ko-KR" altLang="en-US" dirty="0"/>
              <a:t>픽셀 수가 많을수록 좀 더 정교하고 매끄러운 이미지 표현 가능</a:t>
            </a:r>
            <a:r>
              <a:rPr lang="en-US" altLang="ko-KR" dirty="0"/>
              <a:t> -&gt; </a:t>
            </a:r>
            <a:r>
              <a:rPr lang="ko-KR" altLang="en-US" dirty="0"/>
              <a:t>화질 </a:t>
            </a:r>
            <a:r>
              <a:rPr lang="en-US" altLang="ko-KR" dirty="0"/>
              <a:t>or </a:t>
            </a:r>
            <a:r>
              <a:rPr lang="ko-KR" altLang="en-US" dirty="0"/>
              <a:t>해상도가 높다</a:t>
            </a:r>
            <a:endParaRPr lang="en-US" altLang="ko-KR" dirty="0"/>
          </a:p>
          <a:p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픽셀을 다 모은 하나의 세트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9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해상도 </a:t>
            </a:r>
            <a:r>
              <a:rPr lang="en-US" altLang="ko-KR" dirty="0"/>
              <a:t>: 1,000x750, </a:t>
            </a:r>
            <a:r>
              <a:rPr lang="ko-KR" altLang="en-US" dirty="0"/>
              <a:t>폭이 </a:t>
            </a:r>
            <a:r>
              <a:rPr lang="en-US" altLang="ko-KR" dirty="0"/>
              <a:t>1,000pixel, </a:t>
            </a:r>
            <a:r>
              <a:rPr lang="ko-KR" altLang="en-US" dirty="0"/>
              <a:t>높이 </a:t>
            </a:r>
            <a:r>
              <a:rPr lang="en-US" altLang="ko-KR" dirty="0"/>
              <a:t>: 750pixel</a:t>
            </a:r>
          </a:p>
          <a:p>
            <a:r>
              <a:rPr lang="en-US" altLang="ko-KR" dirty="0"/>
              <a:t>Row</a:t>
            </a:r>
            <a:r>
              <a:rPr lang="ko-KR" altLang="en-US" dirty="0"/>
              <a:t>와 </a:t>
            </a:r>
            <a:r>
              <a:rPr lang="en-US" altLang="ko-KR" dirty="0"/>
              <a:t>columns</a:t>
            </a:r>
            <a:r>
              <a:rPr lang="ko-KR" altLang="en-US" dirty="0"/>
              <a:t>의 형태이므로 행렬로 개념화할 수 있음</a:t>
            </a:r>
            <a:endParaRPr lang="en-US" altLang="ko-KR" dirty="0"/>
          </a:p>
          <a:p>
            <a:r>
              <a:rPr lang="ko-KR" altLang="en-US" dirty="0"/>
              <a:t>이 경우 매트릭스는 </a:t>
            </a:r>
            <a:r>
              <a:rPr lang="en-US" altLang="ko-KR" dirty="0"/>
              <a:t>750</a:t>
            </a:r>
            <a:r>
              <a:rPr lang="ko-KR" altLang="en-US" dirty="0"/>
              <a:t>개의 행</a:t>
            </a:r>
            <a:r>
              <a:rPr lang="en-US" altLang="ko-KR" dirty="0"/>
              <a:t>, 1,000</a:t>
            </a:r>
            <a:r>
              <a:rPr lang="ko-KR" altLang="en-US" dirty="0"/>
              <a:t>개의 열로 표현할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 흑백이라고 불리는 </a:t>
            </a:r>
            <a:r>
              <a:rPr lang="ko-KR" altLang="en-US" dirty="0" err="1"/>
              <a:t>그레이스케일은</a:t>
            </a:r>
            <a:r>
              <a:rPr lang="ko-KR" altLang="en-US" dirty="0"/>
              <a:t> 검정색</a:t>
            </a:r>
            <a:r>
              <a:rPr lang="en-US" altLang="ko-KR" dirty="0"/>
              <a:t>~</a:t>
            </a:r>
            <a:r>
              <a:rPr lang="ko-KR" altLang="en-US" dirty="0"/>
              <a:t>흰색을 표현하는 색이다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은 검정색에 해당되며 </a:t>
            </a:r>
            <a:r>
              <a:rPr lang="en-US" altLang="ko-KR" dirty="0"/>
              <a:t>255</a:t>
            </a:r>
            <a:r>
              <a:rPr lang="ko-KR" altLang="en-US" dirty="0"/>
              <a:t>은 흰색에 해당된다</a:t>
            </a:r>
            <a:r>
              <a:rPr lang="en-US" altLang="ko-KR" dirty="0"/>
              <a:t>. </a:t>
            </a:r>
            <a:r>
              <a:rPr lang="ko-KR" altLang="en-US" dirty="0"/>
              <a:t>숫자가 커질수록 색상이 밝아지게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싱글 채널이라는 용어가 나오게 되는데 이는 </a:t>
            </a:r>
            <a:r>
              <a:rPr lang="en-US" altLang="ko-KR" dirty="0"/>
              <a:t>TV</a:t>
            </a:r>
            <a:r>
              <a:rPr lang="ko-KR" altLang="en-US" dirty="0"/>
              <a:t>의 채널을 생각해보면 한 개의 채널만 있는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766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RGB</a:t>
            </a:r>
            <a:r>
              <a:rPr lang="ko-KR" altLang="en-US" dirty="0"/>
              <a:t> 색 공간은 </a:t>
            </a:r>
            <a:r>
              <a:rPr lang="ko-KR" altLang="en-US" dirty="0" err="1"/>
              <a:t>그레이스케일</a:t>
            </a:r>
            <a:r>
              <a:rPr lang="en-US" altLang="ko-KR" dirty="0"/>
              <a:t>/</a:t>
            </a:r>
            <a:r>
              <a:rPr lang="ko-KR" altLang="en-US" dirty="0"/>
              <a:t>단일 채널과 같은 스칼라 값이 아니다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컬러는 세 가지 값 목록으로 표시됨 </a:t>
            </a:r>
            <a:r>
              <a:rPr lang="en-US" altLang="ko-KR" dirty="0"/>
              <a:t>– </a:t>
            </a:r>
            <a:r>
              <a:rPr lang="ko-KR" altLang="en-US" dirty="0"/>
              <a:t>빨간색 구성 요소에 대한 하나의 값</a:t>
            </a:r>
            <a:r>
              <a:rPr lang="en-US" altLang="ko-KR" dirty="0"/>
              <a:t>, </a:t>
            </a:r>
            <a:r>
              <a:rPr lang="ko-KR" altLang="en-US" dirty="0"/>
              <a:t>하나는 그린</a:t>
            </a:r>
            <a:r>
              <a:rPr lang="en-US" altLang="ko-KR" dirty="0"/>
              <a:t>, </a:t>
            </a:r>
            <a:r>
              <a:rPr lang="ko-KR" altLang="en-US" dirty="0"/>
              <a:t>하나는 블루를 가짐으로써 </a:t>
            </a:r>
            <a:r>
              <a:rPr lang="en-US" altLang="ko-KR" dirty="0"/>
              <a:t>3</a:t>
            </a:r>
            <a:r>
              <a:rPr lang="ko-KR" altLang="en-US" dirty="0"/>
              <a:t>개의 채널로 구성된다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채널당 </a:t>
            </a:r>
            <a:r>
              <a:rPr lang="en-US" altLang="ko-KR" dirty="0"/>
              <a:t>[0,255]</a:t>
            </a:r>
            <a:r>
              <a:rPr lang="ko-KR" altLang="en-US" dirty="0"/>
              <a:t>범위에서 값을 정의할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색 공간이 더 많이 추가될수록 화소가 밝아지고 흰색에 가까워지는 특징이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279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채널 이미지를 구성하는 </a:t>
            </a:r>
            <a:r>
              <a:rPr lang="en-US" altLang="ko-KR" dirty="0"/>
              <a:t>RGB </a:t>
            </a:r>
            <a:r>
              <a:rPr lang="ko-KR" altLang="en-US" dirty="0"/>
              <a:t>이미지는 각각 빨간색</a:t>
            </a:r>
            <a:r>
              <a:rPr lang="en-US" altLang="ko-KR" dirty="0"/>
              <a:t>, </a:t>
            </a:r>
            <a:r>
              <a:rPr lang="ko-KR" altLang="en-US" dirty="0"/>
              <a:t>녹색 및 파란색 구성 요소로 나타낼 수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채널별</a:t>
            </a:r>
            <a:r>
              <a:rPr lang="ko-KR" altLang="en-US" dirty="0"/>
              <a:t> 폭 </a:t>
            </a:r>
            <a:r>
              <a:rPr lang="en-US" altLang="ko-KR" dirty="0"/>
              <a:t>W,</a:t>
            </a:r>
            <a:r>
              <a:rPr lang="ko-KR" altLang="en-US" dirty="0"/>
              <a:t> 높이 </a:t>
            </a:r>
            <a:r>
              <a:rPr lang="en-US" altLang="ko-KR" dirty="0"/>
              <a:t>H, </a:t>
            </a:r>
            <a:r>
              <a:rPr lang="ko-KR" altLang="en-US" dirty="0"/>
              <a:t>채널 수 </a:t>
            </a:r>
            <a:r>
              <a:rPr lang="en-US" altLang="ko-KR" dirty="0"/>
              <a:t>D</a:t>
            </a:r>
            <a:r>
              <a:rPr lang="ko-KR" altLang="en-US" dirty="0"/>
              <a:t>의 세 개의 독립적인 매트릭스로 구성된 </a:t>
            </a:r>
            <a:r>
              <a:rPr lang="en-US" altLang="ko-KR" dirty="0"/>
              <a:t>RGB </a:t>
            </a:r>
            <a:r>
              <a:rPr lang="ko-KR" altLang="en-US" dirty="0"/>
              <a:t>이미지를 개념화할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세 가지 매트릭스를 결합하여 형태 </a:t>
            </a:r>
            <a:r>
              <a:rPr lang="en-US" altLang="ko-KR" dirty="0" err="1"/>
              <a:t>WxHxD</a:t>
            </a:r>
            <a:r>
              <a:rPr lang="ko-KR" altLang="en-US" dirty="0"/>
              <a:t>를 가진 다차원 배열을 얻을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D</a:t>
            </a:r>
            <a:r>
              <a:rPr lang="ko-KR" altLang="en-US" dirty="0"/>
              <a:t>는 심도 깊은 형태의 채널이다</a:t>
            </a:r>
            <a:r>
              <a:rPr lang="en-US" altLang="ko-KR" dirty="0"/>
              <a:t>(RGB </a:t>
            </a:r>
            <a:r>
              <a:rPr lang="ko-KR" altLang="en-US" dirty="0"/>
              <a:t>색상 공간</a:t>
            </a:r>
            <a:r>
              <a:rPr lang="en-US" altLang="ko-KR" dirty="0"/>
              <a:t>, D=3)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30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주피터 노트북으로 사과 이미지의 차원에 대해 출력</a:t>
            </a:r>
            <a:endParaRPr lang="en-US" altLang="ko-KR" dirty="0"/>
          </a:p>
          <a:p>
            <a:r>
              <a:rPr lang="ko-KR" altLang="en-US" dirty="0"/>
              <a:t>왼쪽 </a:t>
            </a:r>
            <a:r>
              <a:rPr lang="en-US" altLang="ko-KR" dirty="0"/>
              <a:t>: </a:t>
            </a:r>
            <a:r>
              <a:rPr lang="ko-KR" altLang="en-US" dirty="0"/>
              <a:t>컬러는 </a:t>
            </a:r>
            <a:r>
              <a:rPr lang="en-US" altLang="ko-KR" dirty="0"/>
              <a:t>3</a:t>
            </a:r>
            <a:r>
              <a:rPr lang="ko-KR" altLang="en-US" dirty="0"/>
              <a:t>개의 채널을 가지므로 </a:t>
            </a:r>
            <a:r>
              <a:rPr lang="en-US" altLang="ko-KR" dirty="0"/>
              <a:t>3</a:t>
            </a:r>
            <a:r>
              <a:rPr lang="ko-KR" altLang="en-US" dirty="0"/>
              <a:t>차원인 것을 알 수 있음</a:t>
            </a:r>
            <a:endParaRPr lang="en-US" altLang="ko-KR" dirty="0"/>
          </a:p>
          <a:p>
            <a:r>
              <a:rPr lang="ko-KR" altLang="en-US" dirty="0"/>
              <a:t>오른쪽 </a:t>
            </a:r>
            <a:r>
              <a:rPr lang="en-US" altLang="ko-KR" dirty="0"/>
              <a:t>: </a:t>
            </a:r>
            <a:r>
              <a:rPr lang="ko-KR" altLang="en-US" dirty="0" err="1"/>
              <a:t>그레이스케일</a:t>
            </a:r>
            <a:r>
              <a:rPr lang="en-US" altLang="ko-KR" dirty="0"/>
              <a:t>/</a:t>
            </a:r>
            <a:r>
              <a:rPr lang="ko-KR" altLang="en-US" dirty="0"/>
              <a:t>싱글 채널로서 </a:t>
            </a:r>
            <a:r>
              <a:rPr lang="en-US" altLang="ko-KR" dirty="0"/>
              <a:t>2</a:t>
            </a:r>
            <a:r>
              <a:rPr lang="ko-KR" altLang="en-US" dirty="0"/>
              <a:t>차원인 것을 알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21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분류하는 방법에 대해 들어가기 전에 우리 인간과 컴퓨터가 이미지를 바라보는 관점에 대해 알아보겠습니다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14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해변이 펼쳐진 사진을 예로 들면</a:t>
            </a:r>
            <a:r>
              <a:rPr lang="en-US" altLang="ko-KR" dirty="0"/>
              <a:t>, </a:t>
            </a:r>
            <a:r>
              <a:rPr lang="ko-KR" altLang="en-US" dirty="0"/>
              <a:t>인간은 이미지에 대해서 분석을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공간적 </a:t>
            </a:r>
            <a:r>
              <a:rPr lang="en-US" altLang="ko-KR" dirty="0"/>
              <a:t>: </a:t>
            </a:r>
            <a:r>
              <a:rPr lang="ko-KR" altLang="en-US" dirty="0"/>
              <a:t>하늘은 상단</a:t>
            </a:r>
            <a:r>
              <a:rPr lang="en-US" altLang="ko-KR" dirty="0"/>
              <a:t>, </a:t>
            </a:r>
            <a:r>
              <a:rPr lang="ko-KR" altLang="en-US" dirty="0"/>
              <a:t>모래</a:t>
            </a:r>
            <a:r>
              <a:rPr lang="en-US" altLang="ko-KR" dirty="0"/>
              <a:t>/</a:t>
            </a:r>
            <a:r>
              <a:rPr lang="ko-KR" altLang="en-US" dirty="0"/>
              <a:t>바다는 하단</a:t>
            </a:r>
            <a:endParaRPr lang="en-US" altLang="ko-KR" dirty="0"/>
          </a:p>
          <a:p>
            <a:r>
              <a:rPr lang="ko-KR" altLang="en-US" dirty="0"/>
              <a:t>색상 </a:t>
            </a:r>
            <a:r>
              <a:rPr lang="en-US" altLang="ko-KR" dirty="0"/>
              <a:t>: </a:t>
            </a:r>
            <a:r>
              <a:rPr lang="ko-KR" altLang="en-US" dirty="0"/>
              <a:t>하늘은 짙은 파란색이고</a:t>
            </a:r>
            <a:r>
              <a:rPr lang="en-US" altLang="ko-KR" dirty="0"/>
              <a:t>, </a:t>
            </a:r>
            <a:r>
              <a:rPr lang="ko-KR" altLang="en-US" dirty="0"/>
              <a:t>바닷물은 연한 하늘색</a:t>
            </a:r>
            <a:endParaRPr lang="en-US" altLang="ko-KR" dirty="0"/>
          </a:p>
          <a:p>
            <a:r>
              <a:rPr lang="ko-KR" altLang="en-US" dirty="0" err="1"/>
              <a:t>텍스쳐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나무</a:t>
            </a:r>
            <a:r>
              <a:rPr lang="en-US" altLang="ko-KR" dirty="0"/>
              <a:t> + </a:t>
            </a:r>
            <a:r>
              <a:rPr lang="ko-KR" altLang="en-US" dirty="0"/>
              <a:t>바닷가 </a:t>
            </a:r>
            <a:r>
              <a:rPr lang="en-US" altLang="ko-KR" dirty="0"/>
              <a:t>+ </a:t>
            </a:r>
            <a:r>
              <a:rPr lang="ko-KR" altLang="en-US" dirty="0"/>
              <a:t>모래 등 </a:t>
            </a:r>
            <a:r>
              <a:rPr lang="en-US" altLang="ko-KR" dirty="0"/>
              <a:t>-&gt; </a:t>
            </a:r>
            <a:r>
              <a:rPr lang="ko-KR" altLang="en-US" dirty="0"/>
              <a:t>해변</a:t>
            </a:r>
            <a:r>
              <a:rPr lang="en-US" altLang="ko-KR" dirty="0"/>
              <a:t> </a:t>
            </a:r>
            <a:r>
              <a:rPr lang="ko-KR" altLang="en-US" dirty="0"/>
              <a:t>이라고 인식</a:t>
            </a:r>
            <a:endParaRPr lang="en-US" altLang="ko-KR" dirty="0"/>
          </a:p>
          <a:p>
            <a:r>
              <a:rPr lang="ko-KR" altLang="en-US" dirty="0"/>
              <a:t>컴퓨터는 어떻게 인식할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61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다음을 사진을 예로 들어보면</a:t>
            </a:r>
            <a:endParaRPr lang="en-US" altLang="ko-KR" dirty="0"/>
          </a:p>
          <a:p>
            <a:r>
              <a:rPr lang="ko-KR" altLang="en-US" dirty="0"/>
              <a:t>위쪽은 사람이 이미지를 바라보는 관점</a:t>
            </a:r>
            <a:r>
              <a:rPr lang="en-US" altLang="ko-KR" dirty="0"/>
              <a:t>, </a:t>
            </a:r>
            <a:r>
              <a:rPr lang="ko-KR" altLang="en-US" dirty="0" err="1"/>
              <a:t>밑쪽은</a:t>
            </a:r>
            <a:r>
              <a:rPr lang="ko-KR" altLang="en-US" dirty="0"/>
              <a:t> 컴퓨터가 바라보는 이미지의 관점</a:t>
            </a:r>
            <a:endParaRPr lang="en-US" altLang="ko-KR" dirty="0"/>
          </a:p>
          <a:p>
            <a:r>
              <a:rPr lang="ko-KR" altLang="en-US" dirty="0"/>
              <a:t>컴퓨터는 이미지를 </a:t>
            </a:r>
            <a:r>
              <a:rPr lang="ko-KR" altLang="en-US" dirty="0" err="1"/>
              <a:t>수치화시켜</a:t>
            </a:r>
            <a:r>
              <a:rPr lang="ko-KR" altLang="en-US" dirty="0"/>
              <a:t> 행렬단위로 표현하게 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917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사진은 컴퓨터가 이미지를 큰 숫자의 행렬로 표현된 데이터를 받아 분류하는 알고리즘을 통해 확률적으로 검출해낸 결과이다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이제부터 이러한 분류 작업을 컴퓨터가 수행하도록 하기 위한 방법에 대해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02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110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분류를 위해 이미지를 학습 시키는 유형은 총 </a:t>
            </a:r>
            <a:r>
              <a:rPr lang="en-US" altLang="ko-KR" dirty="0"/>
              <a:t>3</a:t>
            </a:r>
            <a:r>
              <a:rPr lang="ko-KR" altLang="en-US" dirty="0"/>
              <a:t>가지가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Supervised learning</a:t>
            </a:r>
          </a:p>
          <a:p>
            <a:r>
              <a:rPr lang="en-US" altLang="ko-KR" dirty="0"/>
              <a:t>Unsupervised learning</a:t>
            </a:r>
          </a:p>
          <a:p>
            <a:r>
              <a:rPr lang="en-US" altLang="ko-KR" dirty="0" err="1"/>
              <a:t>semisupervised</a:t>
            </a:r>
            <a:r>
              <a:rPr lang="en-US" altLang="ko-KR" dirty="0"/>
              <a:t> learning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1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라벨링된</a:t>
            </a:r>
            <a:r>
              <a:rPr lang="ko-KR" altLang="en-US" dirty="0"/>
              <a:t> 이미지 데이터를 입력 데이터로 사용 </a:t>
            </a:r>
            <a:r>
              <a:rPr lang="en-US" altLang="ko-KR" dirty="0"/>
              <a:t>-&gt;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이미지를 학습시켜 </a:t>
            </a:r>
            <a:r>
              <a:rPr lang="en-US" altLang="ko-KR" dirty="0"/>
              <a:t>AI model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만들어진 </a:t>
            </a:r>
            <a:r>
              <a:rPr lang="en-US" altLang="ko-KR" dirty="0"/>
              <a:t>AI model</a:t>
            </a:r>
            <a:r>
              <a:rPr lang="ko-KR" altLang="en-US" dirty="0"/>
              <a:t>을 가지고 분류를 진행</a:t>
            </a:r>
            <a:endParaRPr lang="en-US" altLang="ko-KR" dirty="0"/>
          </a:p>
          <a:p>
            <a:r>
              <a:rPr lang="en-US" altLang="ko-KR" dirty="0"/>
              <a:t>Supervised learning</a:t>
            </a:r>
            <a:r>
              <a:rPr lang="ko-KR" altLang="en-US" dirty="0"/>
              <a:t>의 가장 큰 특징은 모델이 내놓은 예측에 대해서 참</a:t>
            </a:r>
            <a:r>
              <a:rPr lang="en-US" altLang="ko-KR" dirty="0"/>
              <a:t>/</a:t>
            </a:r>
            <a:r>
              <a:rPr lang="ko-KR" altLang="en-US" dirty="0"/>
              <a:t>거짓을 나눌 수 있어 정답을 비교하며 계속해서 업데이트를 진행하는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높은 품질의 모델을 얻기 위해선 양질의 </a:t>
            </a:r>
            <a:r>
              <a:rPr lang="en-US" altLang="ko-KR" dirty="0"/>
              <a:t>labelling </a:t>
            </a:r>
            <a:r>
              <a:rPr lang="ko-KR" altLang="en-US" dirty="0"/>
              <a:t>작업이 중요하다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라벨링이 되어 있지 않은 데이터를 입력 데이터로 사용 </a:t>
            </a:r>
            <a:r>
              <a:rPr lang="en-US" altLang="ko-KR" dirty="0"/>
              <a:t>-&gt; ML</a:t>
            </a:r>
            <a:r>
              <a:rPr lang="ko-KR" altLang="en-US" dirty="0"/>
              <a:t>을 통한 분류 학습을 진행 </a:t>
            </a:r>
            <a:r>
              <a:rPr lang="en-US" altLang="ko-KR" dirty="0"/>
              <a:t>-&gt; </a:t>
            </a:r>
            <a:r>
              <a:rPr lang="ko-KR" altLang="en-US" dirty="0"/>
              <a:t>비슷한 특징을 가진 이미지들끼리 그룹을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r>
              <a:rPr lang="en-US" altLang="ko-KR" dirty="0"/>
              <a:t>Unsupervised learning</a:t>
            </a:r>
            <a:r>
              <a:rPr lang="ko-KR" altLang="en-US" dirty="0"/>
              <a:t>은 참</a:t>
            </a:r>
            <a:r>
              <a:rPr lang="en-US" altLang="ko-KR" dirty="0"/>
              <a:t>/</a:t>
            </a:r>
            <a:r>
              <a:rPr lang="ko-KR" altLang="en-US" dirty="0"/>
              <a:t>거짓을 따지는 것이 목적이 아닌 데이터들의 성격을 파악하는 것이 목적이다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99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라벨링된</a:t>
            </a:r>
            <a:r>
              <a:rPr lang="ko-KR" altLang="en-US" dirty="0"/>
              <a:t> 데이터 일부를 입력 데이터로 사용 </a:t>
            </a:r>
            <a:r>
              <a:rPr lang="en-US" altLang="ko-KR" dirty="0"/>
              <a:t>-&gt; ML</a:t>
            </a:r>
            <a:r>
              <a:rPr lang="ko-KR" altLang="en-US" dirty="0"/>
              <a:t>을 통한 학습 </a:t>
            </a:r>
            <a:r>
              <a:rPr lang="en-US" altLang="ko-KR" dirty="0"/>
              <a:t>-&gt; </a:t>
            </a:r>
            <a:r>
              <a:rPr lang="ko-KR" altLang="en-US" dirty="0"/>
              <a:t>부분적으로 개발된 모델에서 </a:t>
            </a:r>
            <a:r>
              <a:rPr lang="ko-KR" altLang="en-US" dirty="0" err="1"/>
              <a:t>라벨링되지</a:t>
            </a:r>
            <a:r>
              <a:rPr lang="ko-KR" altLang="en-US" dirty="0"/>
              <a:t> 않은 데이터 투입 </a:t>
            </a:r>
            <a:r>
              <a:rPr lang="en-US" altLang="ko-KR" dirty="0"/>
              <a:t>-&gt; </a:t>
            </a:r>
            <a:r>
              <a:rPr lang="ko-KR" altLang="en-US" dirty="0"/>
              <a:t>가상으로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</a:t>
            </a:r>
            <a:r>
              <a:rPr lang="en-US" altLang="ko-KR" dirty="0"/>
              <a:t>+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 </a:t>
            </a:r>
            <a:r>
              <a:rPr lang="en-US" altLang="ko-KR" dirty="0"/>
              <a:t>-&gt; </a:t>
            </a:r>
            <a:r>
              <a:rPr lang="ko-KR" altLang="en-US" dirty="0"/>
              <a:t>예측</a:t>
            </a:r>
            <a:endParaRPr lang="en-US" altLang="ko-KR" dirty="0"/>
          </a:p>
          <a:p>
            <a:r>
              <a:rPr lang="en-US" altLang="ko-KR" dirty="0"/>
              <a:t>Semi-supervised learning</a:t>
            </a:r>
            <a:r>
              <a:rPr lang="ko-KR" altLang="en-US" dirty="0"/>
              <a:t>의 목표는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Lato"/>
              </a:rPr>
              <a:t>레이블이 달려있는 데이터와 레이블이 달려있지 않은 데이터를 동시에 사용해서 더 좋은 모델을 만들자는 것</a:t>
            </a:r>
            <a:endParaRPr lang="en-US" altLang="ko-KR" b="0" i="0" dirty="0">
              <a:solidFill>
                <a:srgbClr val="555555"/>
              </a:solidFill>
              <a:effectLst/>
              <a:latin typeface="Lato"/>
            </a:endParaRPr>
          </a:p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많은 기계 학습 연구자들이 실험해본 결과 학습 정확도에 있어서 상당히 좋아짐을 확인하였다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29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딥러닝 분류 파이프라인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데이터 수집 </a:t>
            </a:r>
            <a:r>
              <a:rPr lang="en-US" altLang="ko-KR" dirty="0"/>
              <a:t>: </a:t>
            </a:r>
            <a:r>
              <a:rPr lang="ko-KR" altLang="en-US" dirty="0"/>
              <a:t>이미지를 학습시키기 위해선 데이터가 필요</a:t>
            </a:r>
            <a:r>
              <a:rPr lang="en-US" altLang="ko-KR" dirty="0"/>
              <a:t> /</a:t>
            </a:r>
            <a:r>
              <a:rPr lang="ko-KR" altLang="en-US" dirty="0"/>
              <a:t>중요</a:t>
            </a:r>
            <a:r>
              <a:rPr lang="en-US" altLang="ko-KR" dirty="0"/>
              <a:t>-</a:t>
            </a:r>
            <a:r>
              <a:rPr lang="ko-KR" altLang="en-US" dirty="0"/>
              <a:t>유한한 범주</a:t>
            </a:r>
            <a:r>
              <a:rPr lang="en-US" altLang="ko-KR" dirty="0"/>
              <a:t>, </a:t>
            </a:r>
            <a:r>
              <a:rPr lang="ko-KR" altLang="en-US" dirty="0"/>
              <a:t>각 범주에 대한 이미지 수는 대략적으로 동일</a:t>
            </a:r>
            <a:r>
              <a:rPr lang="en-US" altLang="ko-KR" dirty="0"/>
              <a:t> /</a:t>
            </a:r>
            <a:r>
              <a:rPr lang="ko-KR" altLang="en-US" dirty="0"/>
              <a:t>이미지 불균형 </a:t>
            </a:r>
            <a:r>
              <a:rPr lang="en-US" altLang="ko-KR" dirty="0"/>
              <a:t>-&gt; </a:t>
            </a:r>
            <a:r>
              <a:rPr lang="ko-KR" altLang="en-US" dirty="0"/>
              <a:t>편견을 갖게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데이터 분할 </a:t>
            </a:r>
            <a:r>
              <a:rPr lang="en-US" altLang="ko-KR" dirty="0"/>
              <a:t>: </a:t>
            </a:r>
            <a:r>
              <a:rPr lang="ko-KR" altLang="en-US" dirty="0"/>
              <a:t>훈련 세트</a:t>
            </a:r>
            <a:r>
              <a:rPr lang="en-US" altLang="ko-KR" dirty="0"/>
              <a:t>,</a:t>
            </a:r>
            <a:r>
              <a:rPr lang="ko-KR" altLang="en-US" dirty="0"/>
              <a:t> 시험 세트로 분할</a:t>
            </a:r>
            <a:r>
              <a:rPr lang="en-US" altLang="ko-KR" dirty="0"/>
              <a:t>/ </a:t>
            </a:r>
            <a:r>
              <a:rPr lang="ko-KR" altLang="en-US" dirty="0"/>
              <a:t>훈련 세트는 예측</a:t>
            </a:r>
            <a:r>
              <a:rPr lang="en-US" altLang="ko-KR" dirty="0"/>
              <a:t>X -&gt;</a:t>
            </a:r>
            <a:r>
              <a:rPr lang="ko-KR" altLang="en-US" dirty="0"/>
              <a:t> 스스로 수정 모양을 학습하기 위해 사용</a:t>
            </a:r>
            <a:r>
              <a:rPr lang="en-US" altLang="ko-KR" dirty="0"/>
              <a:t>/ </a:t>
            </a:r>
            <a:r>
              <a:rPr lang="ko-KR" altLang="en-US" dirty="0"/>
              <a:t>훈련 세트와 시험 세트가 서로 독립</a:t>
            </a:r>
            <a:r>
              <a:rPr lang="en-US" altLang="ko-KR" dirty="0"/>
              <a:t>, </a:t>
            </a:r>
            <a:r>
              <a:rPr lang="ko-KR" altLang="en-US" dirty="0"/>
              <a:t>중복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네트워크 교육 </a:t>
            </a:r>
            <a:r>
              <a:rPr lang="en-US" altLang="ko-KR" dirty="0"/>
              <a:t>: </a:t>
            </a:r>
            <a:r>
              <a:rPr lang="ko-KR" altLang="en-US" dirty="0"/>
              <a:t>훈련된 이미지들을 통해 네트워크를 훈련 여기서 목표는 우리의 네트워크가 레이블이 붙은 데이터의 각 범주를 인식하는 방법을 배우는 것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평가 </a:t>
            </a:r>
            <a:r>
              <a:rPr lang="en-US" altLang="ko-KR" dirty="0"/>
              <a:t>: </a:t>
            </a:r>
            <a:r>
              <a:rPr lang="ko-KR" altLang="en-US" dirty="0"/>
              <a:t>훈련된 네트워크를 가지고 평가할 필요가 있다</a:t>
            </a:r>
            <a:r>
              <a:rPr lang="en-US" altLang="ko-KR" dirty="0"/>
              <a:t>. </a:t>
            </a:r>
            <a:r>
              <a:rPr lang="ko-KR" altLang="en-US" dirty="0"/>
              <a:t>왜냐하면 성능의 정도를 알아야 네트워크가 제대로 훈련이 되었는지 </a:t>
            </a:r>
            <a:r>
              <a:rPr lang="ko-KR" altLang="en-US" dirty="0" err="1"/>
              <a:t>쓸만한지를</a:t>
            </a:r>
            <a:r>
              <a:rPr lang="ko-KR" altLang="en-US" dirty="0"/>
              <a:t> 판단할 수 있기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94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매개변수화된</a:t>
            </a:r>
            <a:r>
              <a:rPr lang="ko-KR" altLang="en-US" dirty="0"/>
              <a:t> 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84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Mapping : </a:t>
            </a:r>
            <a:r>
              <a:rPr lang="ko-KR" altLang="en-US" dirty="0"/>
              <a:t>어떤 값을 다른 값에 대응시키는 과정</a:t>
            </a:r>
            <a:r>
              <a:rPr lang="en-US" altLang="ko-KR" dirty="0"/>
              <a:t>, </a:t>
            </a:r>
            <a:r>
              <a:rPr lang="ko-KR" altLang="en-US" dirty="0"/>
              <a:t>키 역할을 하는 데이터와 값 역할을 하는 데이터를 짝 지어 저장하는 데이터 구조 </a:t>
            </a:r>
            <a:endParaRPr lang="en-US" altLang="ko-KR" dirty="0"/>
          </a:p>
          <a:p>
            <a:r>
              <a:rPr lang="en-US" altLang="ko-KR" dirty="0"/>
              <a:t>Data : </a:t>
            </a:r>
            <a:r>
              <a:rPr lang="ko-KR" altLang="en-US" dirty="0"/>
              <a:t>학습을 위한 입력 데이터</a:t>
            </a:r>
            <a:endParaRPr lang="en-US" altLang="ko-KR" dirty="0"/>
          </a:p>
          <a:p>
            <a:r>
              <a:rPr lang="en-US" altLang="ko-KR" dirty="0"/>
              <a:t>Scoring Function : </a:t>
            </a:r>
            <a:r>
              <a:rPr lang="ko-KR" altLang="en-US" dirty="0"/>
              <a:t>클래스 라벨을 위한 데이터 매핑</a:t>
            </a:r>
            <a:endParaRPr lang="en-US" altLang="ko-KR" dirty="0"/>
          </a:p>
          <a:p>
            <a:r>
              <a:rPr lang="en-US" altLang="ko-KR" dirty="0"/>
              <a:t>Loss Function :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예측값의</a:t>
            </a:r>
            <a:r>
              <a:rPr lang="ko-KR" altLang="en-US" dirty="0"/>
              <a:t> 차이</a:t>
            </a:r>
            <a:r>
              <a:rPr lang="en-US" altLang="ko-KR" dirty="0"/>
              <a:t>, </a:t>
            </a:r>
            <a:r>
              <a:rPr lang="ko-KR" altLang="en-US" dirty="0"/>
              <a:t>차이를 최소화하기 위한 함수</a:t>
            </a:r>
            <a:endParaRPr lang="en-US" altLang="ko-KR" dirty="0"/>
          </a:p>
          <a:p>
            <a:r>
              <a:rPr lang="en-US" altLang="ko-KR" dirty="0"/>
              <a:t>Weights and Biases : </a:t>
            </a:r>
            <a:r>
              <a:rPr lang="ko-KR" altLang="en-US" dirty="0"/>
              <a:t>분류의 정확도를 높이기 위함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73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Xi : </a:t>
            </a:r>
            <a:r>
              <a:rPr lang="ko-KR" altLang="en-US" dirty="0"/>
              <a:t>픽셀 값의 배열화</a:t>
            </a:r>
            <a:r>
              <a:rPr lang="en-US" altLang="ko-KR" dirty="0"/>
              <a:t>(32x32x3</a:t>
            </a:r>
            <a:r>
              <a:rPr lang="ko-KR" altLang="en-US" dirty="0"/>
              <a:t>을 단일 열 벡터로 </a:t>
            </a:r>
            <a:r>
              <a:rPr lang="en-US" altLang="ko-KR" dirty="0"/>
              <a:t>flatten </a:t>
            </a:r>
            <a:r>
              <a:rPr lang="ko-KR" altLang="en-US" dirty="0"/>
              <a:t>시킨 형태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W : </a:t>
            </a:r>
            <a:r>
              <a:rPr lang="ko-KR" altLang="en-US" dirty="0"/>
              <a:t>입력 데이터 사이즈에 따른 클래스 라벨 수</a:t>
            </a:r>
            <a:endParaRPr lang="en-US" altLang="ko-KR" dirty="0"/>
          </a:p>
          <a:p>
            <a:r>
              <a:rPr lang="en-US" altLang="ko-KR" dirty="0"/>
              <a:t>B : </a:t>
            </a:r>
            <a:r>
              <a:rPr lang="ko-KR" altLang="en-US" dirty="0"/>
              <a:t>가중치에 실제 영향을 주지 않고 </a:t>
            </a:r>
            <a:r>
              <a:rPr lang="en-US" altLang="ko-KR" dirty="0"/>
              <a:t>Scoring function</a:t>
            </a:r>
            <a:r>
              <a:rPr lang="ko-KR" altLang="en-US" dirty="0"/>
              <a:t>을 다른 방향으로 전환하고 변환할 수 있게 </a:t>
            </a:r>
            <a:r>
              <a:rPr lang="ko-KR" altLang="en-US" dirty="0" err="1"/>
              <a:t>해줌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862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Parameterized learning </a:t>
            </a:r>
            <a:r>
              <a:rPr lang="ko-KR" altLang="en-US" dirty="0"/>
              <a:t>과 </a:t>
            </a:r>
            <a:r>
              <a:rPr lang="en-US" altLang="ko-KR" dirty="0"/>
              <a:t>linear classification</a:t>
            </a:r>
            <a:r>
              <a:rPr lang="ko-KR" altLang="en-US" dirty="0"/>
              <a:t>의 장점</a:t>
            </a:r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1.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모델 훈련을 마치면 입력 데이터를 삭제하고 가중치 매트릭스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W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와 바이어스 벡터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만 유지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-&gt;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모델의 크기를 크게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상당히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줄일 수 있음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새로운 시험 데이터의 분류는 빠르다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분류를 수행하려면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</a:rPr>
              <a:t>다음식에 적용시킴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</a:rPr>
              <a:t>-&gt; K-NN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</a:rPr>
              <a:t> 알고리즘과 비교해서 더 빠르다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입력 데이터 포인트를 분류할 때 우리의 채점 기능이 얼마나 잘 하고 있는지를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정량화하는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 데 사용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모델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#1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은 전반적인 손실을 줄이고 있으며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, CIFAR-10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데이터 세트에서 다른 이미지를 분류하는 데 사용하는 것이 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바람직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0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, AI</a:t>
            </a:r>
            <a:r>
              <a:rPr lang="ko-KR" altLang="en-US" dirty="0"/>
              <a:t>의 범주</a:t>
            </a:r>
            <a:endParaRPr lang="en-US" altLang="ko-KR" dirty="0"/>
          </a:p>
          <a:p>
            <a:r>
              <a:rPr lang="en-US" altLang="ko-KR" dirty="0"/>
              <a:t>DL -&gt; ML -&gt; AI</a:t>
            </a:r>
          </a:p>
          <a:p>
            <a:r>
              <a:rPr lang="ko-KR" altLang="en-US" dirty="0"/>
              <a:t>인공지능은 사람의 지능을 모방하여 컴퓨터가 대체할 수 있도록 하는 방법을 연구하는 분야</a:t>
            </a:r>
            <a:endParaRPr lang="en-US" altLang="ko-KR" dirty="0"/>
          </a:p>
          <a:p>
            <a:r>
              <a:rPr lang="ko-KR" altLang="en-US" dirty="0" err="1"/>
              <a:t>머신러닝은</a:t>
            </a:r>
            <a:r>
              <a:rPr lang="ko-KR" altLang="en-US" dirty="0"/>
              <a:t> 사람이 학습하듯 컴퓨터에게 대량의 데이터와 알고리즘을 통해 컴퓨터 그 자체를 학습시켜 작업 수행 방법을 익히게 하는 것</a:t>
            </a:r>
            <a:endParaRPr lang="en-US" altLang="ko-KR" dirty="0"/>
          </a:p>
          <a:p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ko-KR" altLang="en-US" dirty="0" err="1"/>
              <a:t>머신러닝에서</a:t>
            </a:r>
            <a:r>
              <a:rPr lang="ko-KR" altLang="en-US" dirty="0"/>
              <a:t> 발전된 형태로 완전한 </a:t>
            </a:r>
            <a:r>
              <a:rPr lang="ko-KR" altLang="en-US" dirty="0" err="1"/>
              <a:t>머신러닝을</a:t>
            </a:r>
            <a:r>
              <a:rPr lang="ko-KR" altLang="en-US" dirty="0"/>
              <a:t> 실현하는 기술이다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사람이 학습할 데이터를 입력하지 않아도 스스로 학습하고 예측한다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684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서포트 벡터 머신</a:t>
            </a:r>
            <a:r>
              <a:rPr lang="en-US" altLang="ko-KR" dirty="0"/>
              <a:t>(SVM) = </a:t>
            </a:r>
            <a:r>
              <a:rPr lang="ko-KR" altLang="en-US" dirty="0" err="1"/>
              <a:t>힌지</a:t>
            </a:r>
            <a:r>
              <a:rPr lang="en-US" altLang="ko-KR" dirty="0"/>
              <a:t>(hinge)</a:t>
            </a:r>
          </a:p>
          <a:p>
            <a:r>
              <a:rPr lang="en-US" altLang="ko-KR" dirty="0" err="1"/>
              <a:t>Sj</a:t>
            </a:r>
            <a:r>
              <a:rPr lang="en-US" altLang="ko-KR" dirty="0"/>
              <a:t> = </a:t>
            </a:r>
            <a:r>
              <a:rPr lang="ko-KR" altLang="en-US" dirty="0"/>
              <a:t>정답이 아닌 클래스 </a:t>
            </a:r>
            <a:r>
              <a:rPr lang="en-US" altLang="ko-KR" dirty="0"/>
              <a:t>score, </a:t>
            </a:r>
            <a:r>
              <a:rPr lang="en-US" altLang="ko-KR" dirty="0" err="1"/>
              <a:t>Syi</a:t>
            </a:r>
            <a:r>
              <a:rPr lang="en-US" altLang="ko-KR" dirty="0"/>
              <a:t> = </a:t>
            </a:r>
            <a:r>
              <a:rPr lang="ko-KR" altLang="en-US" dirty="0"/>
              <a:t>정답 클래스 </a:t>
            </a:r>
            <a:r>
              <a:rPr lang="en-US" altLang="ko-KR" dirty="0"/>
              <a:t>score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65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정답클래스인</a:t>
            </a:r>
            <a:r>
              <a:rPr lang="en-US" altLang="ko-KR" dirty="0"/>
              <a:t>(</a:t>
            </a:r>
            <a:r>
              <a:rPr lang="en-US" altLang="ko-KR" dirty="0" err="1"/>
              <a:t>Syi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정답이 아닌 클래스</a:t>
            </a:r>
            <a:r>
              <a:rPr lang="en-US" altLang="ko-KR" dirty="0"/>
              <a:t>(</a:t>
            </a:r>
            <a:r>
              <a:rPr lang="en-US" altLang="ko-KR" dirty="0" err="1"/>
              <a:t>Sj</a:t>
            </a:r>
            <a:r>
              <a:rPr lang="en-US" altLang="ko-KR" dirty="0"/>
              <a:t>) + Safety margin(1) </a:t>
            </a:r>
            <a:r>
              <a:rPr lang="ko-KR" altLang="en-US" dirty="0"/>
              <a:t>의 값보다 더 크면 </a:t>
            </a:r>
            <a:r>
              <a:rPr lang="en-US" altLang="ko-KR" dirty="0"/>
              <a:t>loss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그것이 아니라면 값을 </a:t>
            </a:r>
            <a:r>
              <a:rPr lang="en-US" altLang="ko-KR" dirty="0"/>
              <a:t>loss</a:t>
            </a:r>
            <a:r>
              <a:rPr lang="ko-KR" altLang="en-US" dirty="0"/>
              <a:t> 값으로 </a:t>
            </a:r>
            <a:r>
              <a:rPr lang="ko-KR" altLang="en-US" dirty="0" err="1"/>
              <a:t>가져라는</a:t>
            </a:r>
            <a:r>
              <a:rPr lang="ko-KR" altLang="en-US" dirty="0"/>
              <a:t> 뜻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24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정답이 아닌 클래스</a:t>
            </a:r>
            <a:r>
              <a:rPr lang="en-US" altLang="ko-KR" dirty="0"/>
              <a:t>(car, frog) </a:t>
            </a:r>
            <a:r>
              <a:rPr lang="ko-KR" altLang="en-US" dirty="0"/>
              <a:t>에서 정답인 클래스</a:t>
            </a:r>
            <a:r>
              <a:rPr lang="en-US" altLang="ko-KR" dirty="0"/>
              <a:t>(cat)</a:t>
            </a:r>
            <a:r>
              <a:rPr lang="ko-KR" altLang="en-US" dirty="0"/>
              <a:t>을 빼서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158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정답이 아닌 클래스</a:t>
            </a:r>
            <a:r>
              <a:rPr lang="en-US" altLang="ko-KR" dirty="0"/>
              <a:t>(cat, frog) </a:t>
            </a:r>
            <a:r>
              <a:rPr lang="ko-KR" altLang="en-US" dirty="0"/>
              <a:t>에서 정답인 클래스</a:t>
            </a:r>
            <a:r>
              <a:rPr lang="en-US" altLang="ko-KR" dirty="0"/>
              <a:t>(car)</a:t>
            </a:r>
            <a:r>
              <a:rPr lang="ko-KR" altLang="en-US" dirty="0"/>
              <a:t>을 빼서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24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정답이 아닌 클래스</a:t>
            </a:r>
            <a:r>
              <a:rPr lang="en-US" altLang="ko-KR" dirty="0"/>
              <a:t>(cat, car) </a:t>
            </a:r>
            <a:r>
              <a:rPr lang="ko-KR" altLang="en-US" dirty="0"/>
              <a:t>에서 정답인 클래스</a:t>
            </a:r>
            <a:r>
              <a:rPr lang="en-US" altLang="ko-KR" dirty="0"/>
              <a:t>(frog)</a:t>
            </a:r>
            <a:r>
              <a:rPr lang="ko-KR" altLang="en-US" dirty="0"/>
              <a:t>을 빼서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85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계산 결과로 나온 </a:t>
            </a:r>
            <a:r>
              <a:rPr lang="en-US" altLang="ko-KR" dirty="0"/>
              <a:t>loss</a:t>
            </a:r>
            <a:r>
              <a:rPr lang="ko-KR" altLang="en-US" dirty="0"/>
              <a:t>들의 평균을 구함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이것이 최종 </a:t>
            </a:r>
            <a:r>
              <a:rPr lang="en-US" altLang="ko-KR" dirty="0"/>
              <a:t>hinge loss function</a:t>
            </a:r>
            <a:r>
              <a:rPr lang="ko-KR" altLang="en-US" dirty="0"/>
              <a:t>의 결과 값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2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스코어를 </a:t>
            </a:r>
            <a:r>
              <a:rPr lang="en-US" altLang="ko-KR" dirty="0"/>
              <a:t>exp</a:t>
            </a:r>
            <a:r>
              <a:rPr lang="ko-KR" altLang="en-US" dirty="0"/>
              <a:t>를 취하고 그걸 모두 더한 다음 원하는 클래스의 점수를 </a:t>
            </a:r>
            <a:r>
              <a:rPr lang="en-US" altLang="ko-KR" dirty="0"/>
              <a:t>exp</a:t>
            </a:r>
            <a:r>
              <a:rPr lang="ko-KR" altLang="en-US" dirty="0"/>
              <a:t>취해서 나눕니다</a:t>
            </a:r>
            <a:r>
              <a:rPr lang="en-US" altLang="ko-KR" dirty="0"/>
              <a:t>. -&gt; </a:t>
            </a:r>
            <a:r>
              <a:rPr lang="ko-KR" altLang="en-US" dirty="0" err="1"/>
              <a:t>확률값이</a:t>
            </a:r>
            <a:r>
              <a:rPr lang="ko-KR" altLang="en-US" dirty="0"/>
              <a:t> 도출됨 </a:t>
            </a:r>
            <a:r>
              <a:rPr lang="en-US" altLang="ko-KR" dirty="0"/>
              <a:t>-&gt; </a:t>
            </a:r>
            <a:r>
              <a:rPr lang="en-US" altLang="ko-KR" dirty="0" err="1"/>
              <a:t>softmax</a:t>
            </a:r>
            <a:r>
              <a:rPr lang="en-US" altLang="ko-KR" dirty="0"/>
              <a:t> function</a:t>
            </a:r>
          </a:p>
          <a:p>
            <a:r>
              <a:rPr lang="en-US" altLang="ko-KR" dirty="0"/>
              <a:t>exp</a:t>
            </a:r>
            <a:r>
              <a:rPr lang="ko-KR" altLang="en-US" dirty="0"/>
              <a:t>를 취하는 이유 </a:t>
            </a:r>
            <a:r>
              <a:rPr lang="en-US" altLang="ko-KR" dirty="0"/>
              <a:t>-&gt; </a:t>
            </a:r>
            <a:r>
              <a:rPr lang="en-US" altLang="ko-KR" dirty="0" err="1"/>
              <a:t>softmax</a:t>
            </a:r>
            <a:r>
              <a:rPr lang="en-US" altLang="ko-KR" dirty="0"/>
              <a:t> = multinomial logistic regression / Logistic regression = sigmoid</a:t>
            </a:r>
            <a:r>
              <a:rPr lang="ko-KR" altLang="en-US" dirty="0"/>
              <a:t> </a:t>
            </a:r>
            <a:r>
              <a:rPr lang="en-US" altLang="ko-KR" dirty="0"/>
              <a:t>/ sigmoid </a:t>
            </a:r>
            <a:r>
              <a:rPr lang="ko-KR" altLang="en-US" dirty="0"/>
              <a:t>함수에 </a:t>
            </a:r>
            <a:r>
              <a:rPr lang="en-US" altLang="ko-KR" dirty="0"/>
              <a:t>exp</a:t>
            </a:r>
            <a:r>
              <a:rPr lang="ko-KR" altLang="en-US" dirty="0"/>
              <a:t>값이 취해져 있으므로 </a:t>
            </a:r>
            <a:r>
              <a:rPr lang="en-US" altLang="ko-KR" dirty="0"/>
              <a:t>exp</a:t>
            </a:r>
            <a:r>
              <a:rPr lang="ko-KR" altLang="en-US" dirty="0"/>
              <a:t>를 넣어 계산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log</a:t>
            </a:r>
            <a:r>
              <a:rPr lang="ko-KR" altLang="en-US" dirty="0"/>
              <a:t>를 취하는 이유 </a:t>
            </a:r>
            <a:r>
              <a:rPr lang="en-US" altLang="ko-KR" dirty="0"/>
              <a:t>-&gt; x</a:t>
            </a:r>
            <a:r>
              <a:rPr lang="ko-KR" altLang="en-US" dirty="0"/>
              <a:t>축이 확률</a:t>
            </a:r>
            <a:r>
              <a:rPr lang="en-US" altLang="ko-KR" dirty="0"/>
              <a:t>, y</a:t>
            </a:r>
            <a:r>
              <a:rPr lang="ko-KR" altLang="en-US" dirty="0"/>
              <a:t>축이 </a:t>
            </a:r>
            <a:r>
              <a:rPr lang="en-US" altLang="ko-KR" dirty="0"/>
              <a:t>loss</a:t>
            </a:r>
            <a:r>
              <a:rPr lang="ko-KR" altLang="en-US" dirty="0"/>
              <a:t>라고 생각하면 확률이 </a:t>
            </a:r>
            <a:r>
              <a:rPr lang="en-US" altLang="ko-KR" dirty="0"/>
              <a:t>1</a:t>
            </a:r>
            <a:r>
              <a:rPr lang="ko-KR" altLang="en-US" dirty="0"/>
              <a:t>에 가까워질수록 </a:t>
            </a:r>
            <a:r>
              <a:rPr lang="en-US" altLang="ko-KR" dirty="0"/>
              <a:t>loss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에 가까워지므로 </a:t>
            </a:r>
            <a:r>
              <a:rPr lang="en-US" altLang="ko-KR" dirty="0"/>
              <a:t>–log</a:t>
            </a:r>
            <a:r>
              <a:rPr lang="ko-KR" altLang="en-US" dirty="0"/>
              <a:t>를 취하게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0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Scoring function</a:t>
            </a:r>
            <a:r>
              <a:rPr lang="ko-KR" altLang="en-US" dirty="0"/>
              <a:t>에서 나온 결과 값 </a:t>
            </a:r>
            <a:r>
              <a:rPr lang="en-US" altLang="ko-KR" dirty="0"/>
              <a:t>-&gt; </a:t>
            </a:r>
            <a:r>
              <a:rPr lang="en-US" altLang="ko-KR" dirty="0" err="1"/>
              <a:t>softmax</a:t>
            </a:r>
            <a:r>
              <a:rPr lang="en-US" altLang="ko-KR" dirty="0"/>
              <a:t> function</a:t>
            </a:r>
            <a:r>
              <a:rPr lang="ko-KR" altLang="en-US" dirty="0"/>
              <a:t>에 대입 </a:t>
            </a:r>
            <a:r>
              <a:rPr lang="en-US" altLang="ko-KR" dirty="0"/>
              <a:t>-&gt; </a:t>
            </a:r>
            <a:r>
              <a:rPr lang="ko-KR" altLang="en-US" dirty="0"/>
              <a:t>그 결과로 합이 </a:t>
            </a:r>
            <a:r>
              <a:rPr lang="en-US" altLang="ko-KR" dirty="0"/>
              <a:t>1</a:t>
            </a:r>
            <a:r>
              <a:rPr lang="ko-KR" altLang="en-US" dirty="0"/>
              <a:t>이고 </a:t>
            </a:r>
            <a:r>
              <a:rPr lang="en-US" altLang="ko-KR" dirty="0"/>
              <a:t>0~1</a:t>
            </a:r>
            <a:r>
              <a:rPr lang="ko-KR" altLang="en-US" dirty="0"/>
              <a:t>사이 숫자의 확률로 표현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055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나온 확률들과 </a:t>
            </a:r>
            <a:r>
              <a:rPr lang="en-US" altLang="ko-KR" dirty="0"/>
              <a:t>one-hot encoding </a:t>
            </a:r>
            <a:r>
              <a:rPr lang="ko-KR" altLang="en-US" dirty="0"/>
              <a:t>된 값을 </a:t>
            </a:r>
            <a:r>
              <a:rPr lang="en-US" altLang="ko-KR" dirty="0"/>
              <a:t>cross-entropy loss function</a:t>
            </a:r>
            <a:r>
              <a:rPr lang="ko-KR" altLang="en-US" dirty="0"/>
              <a:t>에 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12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Cross-entropy loss function</a:t>
            </a:r>
            <a:r>
              <a:rPr lang="ko-KR" altLang="en-US" dirty="0"/>
              <a:t>이 동작하는 단계를 표를 통해 수치로 표현한 그림</a:t>
            </a:r>
            <a:endParaRPr lang="en-US" altLang="ko-KR" dirty="0"/>
          </a:p>
          <a:p>
            <a:r>
              <a:rPr lang="en-US" altLang="ko-KR" dirty="0"/>
              <a:t>Scoring function -&gt; exp -&gt; unnormalized probabilities -&gt; normalize -&gt; </a:t>
            </a:r>
            <a:r>
              <a:rPr lang="en-US" altLang="ko-KR" dirty="0" err="1"/>
              <a:t>n.p</a:t>
            </a:r>
            <a:r>
              <a:rPr lang="en-US" altLang="ko-KR" dirty="0"/>
              <a:t> -&gt; -log(</a:t>
            </a:r>
            <a:r>
              <a:rPr lang="en-US" altLang="ko-KR" dirty="0" err="1"/>
              <a:t>softmax</a:t>
            </a:r>
            <a:r>
              <a:rPr lang="en-US" altLang="ko-KR" dirty="0"/>
              <a:t> function)</a:t>
            </a:r>
            <a:r>
              <a:rPr lang="ko-KR" altLang="en-US" dirty="0"/>
              <a:t>에 대입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여기서 </a:t>
            </a:r>
            <a:r>
              <a:rPr lang="ko-KR" altLang="en-US" dirty="0" err="1"/>
              <a:t>딥러닝을</a:t>
            </a:r>
            <a:r>
              <a:rPr lang="ko-KR" altLang="en-US" dirty="0"/>
              <a:t> 이해하기 위해 가장 흔하게 질문 받는 것이 바로 </a:t>
            </a:r>
            <a:r>
              <a:rPr lang="en-US" altLang="ko-KR" dirty="0"/>
              <a:t>‘</a:t>
            </a:r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차이</a:t>
            </a:r>
            <a:r>
              <a:rPr lang="en-US" altLang="ko-KR" dirty="0"/>
              <a:t>‘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단어의 뜻을 해석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이제부터 하나씩 차이를 살펴봄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가장 명확한 차이는 사람의 개입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749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MNIST : NIST</a:t>
            </a:r>
            <a:r>
              <a:rPr lang="ko-KR" altLang="en-US" dirty="0"/>
              <a:t>에서 제작한 손으로 쓴 숫자들로 이루어진 대형 데이터베이스</a:t>
            </a:r>
          </a:p>
          <a:p>
            <a:r>
              <a:rPr lang="en-US" altLang="ko-KR" dirty="0"/>
              <a:t>M(Modified)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디지털 인식 작업에만 초점을 맞춘 데이터가 사전 처리 되었기 때문에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83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54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8932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61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88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181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74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5171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36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2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컴퓨터에게 학습을 시킨 후 어떤 문제에 대해 결과를 예측을 하게 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부정확한 예측을 반환하면 엔지니어가 개입하여 조정</a:t>
            </a:r>
            <a:endParaRPr lang="en-US" altLang="ko-KR" dirty="0"/>
          </a:p>
          <a:p>
            <a:r>
              <a:rPr lang="ko-KR" altLang="en-US" dirty="0"/>
              <a:t>딥러닝 </a:t>
            </a:r>
            <a:r>
              <a:rPr lang="en-US" altLang="ko-KR" dirty="0"/>
              <a:t>:</a:t>
            </a:r>
            <a:r>
              <a:rPr lang="ko-KR" altLang="en-US" dirty="0"/>
              <a:t> 알고리즘의 자체 </a:t>
            </a:r>
            <a:r>
              <a:rPr lang="en-US" altLang="ko-KR" dirty="0"/>
              <a:t>neural network</a:t>
            </a:r>
            <a:r>
              <a:rPr lang="ko-KR" altLang="en-US" dirty="0"/>
              <a:t>를 통해서 예측의 정확성 여부를 스스로 판단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</a:t>
            </a:r>
            <a:r>
              <a:rPr lang="en-US" altLang="ko-KR" dirty="0"/>
              <a:t>(</a:t>
            </a:r>
            <a:r>
              <a:rPr lang="ko-KR" altLang="en-US" dirty="0"/>
              <a:t>학습 방법의 차이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컴퓨터에게 먼저 다양한 정보를 가르치고 학습한 결과에 따라 새로운 것을 예측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딥러닝 </a:t>
            </a:r>
            <a:r>
              <a:rPr lang="en-US" altLang="ko-KR" dirty="0"/>
              <a:t>: </a:t>
            </a:r>
            <a:r>
              <a:rPr lang="ko-KR" altLang="en-US" dirty="0"/>
              <a:t>이러한 학습조차도 인간이 가르치지 않아도 스스로 미래의 상황을 예측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82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847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SMILES : 13,165</a:t>
            </a:r>
            <a:r>
              <a:rPr lang="ko-KR" altLang="en-US" dirty="0"/>
              <a:t>장의 </a:t>
            </a:r>
            <a:r>
              <a:rPr lang="ko-KR" altLang="en-US" dirty="0" err="1"/>
              <a:t>그레이스케일</a:t>
            </a:r>
            <a:r>
              <a:rPr lang="ko-KR" altLang="en-US" dirty="0"/>
              <a:t> 이미지</a:t>
            </a:r>
            <a:r>
              <a:rPr lang="en-US" altLang="ko-KR" dirty="0"/>
              <a:t>. </a:t>
            </a:r>
            <a:r>
              <a:rPr lang="ko-KR" altLang="en-US" dirty="0"/>
              <a:t>각 이미지마다 </a:t>
            </a:r>
            <a:r>
              <a:rPr lang="en-US" altLang="ko-KR" dirty="0"/>
              <a:t>64x64</a:t>
            </a:r>
            <a:r>
              <a:rPr lang="ko-KR" altLang="en-US" dirty="0"/>
              <a:t>의 크기를 가짐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Dogs vs Cats : 2-class challenge</a:t>
            </a:r>
            <a:r>
              <a:rPr lang="ko-KR" altLang="en-US" dirty="0"/>
              <a:t>이고 </a:t>
            </a:r>
            <a:r>
              <a:rPr lang="en-US" altLang="ko-KR" dirty="0"/>
              <a:t>25,000</a:t>
            </a:r>
            <a:r>
              <a:rPr lang="ko-KR" altLang="en-US" dirty="0"/>
              <a:t>개의 이미지</a:t>
            </a:r>
            <a:r>
              <a:rPr lang="en-US" altLang="ko-KR" dirty="0"/>
              <a:t> / </a:t>
            </a:r>
            <a:r>
              <a:rPr lang="ko-KR" altLang="en-US" dirty="0"/>
              <a:t>상위</a:t>
            </a:r>
            <a:r>
              <a:rPr lang="en-US" altLang="ko-KR" dirty="0"/>
              <a:t>-25</a:t>
            </a:r>
            <a:r>
              <a:rPr lang="ko-KR" altLang="en-US" dirty="0"/>
              <a:t>위까지 </a:t>
            </a:r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구조를 사용한 것으로 알려짐</a:t>
            </a:r>
            <a:endParaRPr lang="en-US" altLang="ko-KR" dirty="0"/>
          </a:p>
          <a:p>
            <a:r>
              <a:rPr lang="en-US" altLang="ko-KR" dirty="0"/>
              <a:t>Flowers-17 : 17</a:t>
            </a:r>
            <a:r>
              <a:rPr lang="ko-KR" altLang="en-US" dirty="0"/>
              <a:t>개 종류의 꽃을 분류해낸 데이터셋 </a:t>
            </a:r>
            <a:r>
              <a:rPr lang="en-US" altLang="ko-KR" dirty="0"/>
              <a:t>/</a:t>
            </a:r>
            <a:r>
              <a:rPr lang="ko-KR" altLang="en-US" dirty="0"/>
              <a:t> 각 클래스 별 </a:t>
            </a:r>
            <a:r>
              <a:rPr lang="en-US" altLang="ko-KR" dirty="0"/>
              <a:t>80</a:t>
            </a:r>
            <a:r>
              <a:rPr lang="ko-KR" altLang="en-US" dirty="0"/>
              <a:t>개의 이미지를 가짐</a:t>
            </a:r>
            <a:r>
              <a:rPr lang="en-US" altLang="ko-KR" dirty="0"/>
              <a:t>. / </a:t>
            </a:r>
            <a:r>
              <a:rPr lang="ko-KR" altLang="en-US" dirty="0"/>
              <a:t>딥러닝 모델 사용시</a:t>
            </a:r>
            <a:r>
              <a:rPr lang="en-US" altLang="ko-KR" dirty="0"/>
              <a:t>-&gt;</a:t>
            </a:r>
            <a:r>
              <a:rPr lang="ko-KR" altLang="en-US" dirty="0"/>
              <a:t>클래스당 </a:t>
            </a:r>
            <a:r>
              <a:rPr lang="en-US" altLang="ko-KR" dirty="0"/>
              <a:t>1,000~5,000</a:t>
            </a:r>
            <a:r>
              <a:rPr lang="ko-KR" altLang="en-US" dirty="0"/>
              <a:t>개의 예제 이미지를 사용하도록 권장</a:t>
            </a:r>
            <a:r>
              <a:rPr lang="en-US" altLang="ko-KR" dirty="0"/>
              <a:t>(</a:t>
            </a:r>
            <a:r>
              <a:rPr lang="ko-KR" altLang="en-US" dirty="0" err="1"/>
              <a:t>과적합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Adience</a:t>
            </a:r>
            <a:r>
              <a:rPr lang="en-US" altLang="ko-KR" dirty="0"/>
              <a:t> : 26,580</a:t>
            </a:r>
            <a:r>
              <a:rPr lang="ko-KR" altLang="en-US" dirty="0"/>
              <a:t>의 이미지를 가지고 나이와 성별을 구분한 데이터셋이다</a:t>
            </a:r>
            <a:r>
              <a:rPr lang="en-US" altLang="ko-KR" dirty="0"/>
              <a:t>. </a:t>
            </a:r>
            <a:r>
              <a:rPr lang="ko-KR" altLang="en-US" dirty="0"/>
              <a:t>이 데이터셋을 가지고 같은 나이와 성별인 이미지들을 정확하게 </a:t>
            </a:r>
            <a:r>
              <a:rPr lang="ko-KR" altLang="en-US" dirty="0" err="1"/>
              <a:t>예측하는게</a:t>
            </a:r>
            <a:r>
              <a:rPr lang="ko-KR" altLang="en-US" dirty="0"/>
              <a:t> 목표이다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53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</a:t>
            </a:r>
            <a:r>
              <a:rPr lang="en-US" altLang="ko-KR" dirty="0"/>
              <a:t>: </a:t>
            </a:r>
            <a:r>
              <a:rPr lang="ko-KR" altLang="en-US" dirty="0"/>
              <a:t>특징 추출 알고리즘을 수작업으로 설계를 하여 이 특징에 대한 머신 러닝 분류기를 훈련시킴</a:t>
            </a:r>
            <a:endParaRPr lang="en-US" altLang="ko-KR" dirty="0"/>
          </a:p>
          <a:p>
            <a:r>
              <a:rPr lang="ko-KR" altLang="en-US" dirty="0"/>
              <a:t>오른쪽 </a:t>
            </a:r>
            <a:r>
              <a:rPr lang="en-US" altLang="ko-KR" dirty="0"/>
              <a:t>: </a:t>
            </a:r>
            <a:r>
              <a:rPr lang="ko-KR" altLang="en-US" dirty="0"/>
              <a:t>자동으로 학습되는 레이어를 서로 </a:t>
            </a:r>
            <a:r>
              <a:rPr lang="ko-KR" altLang="en-US" dirty="0" err="1"/>
              <a:t>겹처서</a:t>
            </a:r>
            <a:r>
              <a:rPr lang="ko-KR" altLang="en-US" dirty="0"/>
              <a:t> 쌓는 접근 방식</a:t>
            </a:r>
            <a:r>
              <a:rPr lang="en-US" altLang="ko-KR" dirty="0"/>
              <a:t>.(</a:t>
            </a:r>
            <a:r>
              <a:rPr lang="ko-KR" altLang="en-US" dirty="0"/>
              <a:t>기본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추상</a:t>
            </a:r>
            <a:r>
              <a:rPr lang="en-US" altLang="ko-KR" dirty="0"/>
              <a:t>) </a:t>
            </a:r>
            <a:r>
              <a:rPr lang="ko-KR" altLang="en-US" dirty="0"/>
              <a:t>더 복잡하고 추상적이며 차별적인 특징들을 가짐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1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Feature extraction(</a:t>
            </a:r>
            <a:r>
              <a:rPr lang="ko-KR" altLang="en-US" dirty="0"/>
              <a:t>특징 추출</a:t>
            </a:r>
            <a:r>
              <a:rPr lang="en-US" altLang="ko-KR" dirty="0"/>
              <a:t>) </a:t>
            </a:r>
            <a:r>
              <a:rPr lang="ko-KR" altLang="en-US" dirty="0"/>
              <a:t>개와 고양이 분류</a:t>
            </a: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사람은 귀의 모양을 중요하다고 생각하여 이에 대한 정보를 </a:t>
            </a:r>
            <a:r>
              <a:rPr lang="ko-KR" altLang="en-US" dirty="0" err="1"/>
              <a:t>데이터화하여</a:t>
            </a:r>
            <a:r>
              <a:rPr lang="ko-KR" altLang="en-US" dirty="0"/>
              <a:t> </a:t>
            </a:r>
            <a:r>
              <a:rPr lang="ko-KR" altLang="en-US" dirty="0" err="1"/>
              <a:t>머신러닝에</a:t>
            </a:r>
            <a:r>
              <a:rPr lang="ko-KR" altLang="en-US" dirty="0"/>
              <a:t> 활용 </a:t>
            </a:r>
            <a:r>
              <a:rPr lang="en-US" altLang="ko-KR" dirty="0"/>
              <a:t>-&gt; </a:t>
            </a:r>
            <a:r>
              <a:rPr lang="ko-KR" altLang="en-US" dirty="0"/>
              <a:t>이 특정 </a:t>
            </a:r>
            <a:r>
              <a:rPr lang="en-US" altLang="ko-KR" dirty="0"/>
              <a:t>feature</a:t>
            </a:r>
            <a:r>
              <a:rPr lang="ko-KR" altLang="en-US" dirty="0"/>
              <a:t>에 대한 정보만을 학습</a:t>
            </a:r>
            <a:endParaRPr lang="en-US" altLang="ko-KR" dirty="0"/>
          </a:p>
          <a:p>
            <a:r>
              <a:rPr lang="ko-KR" altLang="en-US" dirty="0"/>
              <a:t>딥러닝 </a:t>
            </a:r>
            <a:r>
              <a:rPr lang="en-US" altLang="ko-KR" dirty="0"/>
              <a:t>: </a:t>
            </a:r>
            <a:r>
              <a:rPr lang="ko-KR" altLang="en-US" dirty="0"/>
              <a:t>더 좋은 특징을 찾음</a:t>
            </a:r>
            <a:r>
              <a:rPr lang="en-US" altLang="ko-KR" dirty="0"/>
              <a:t>. </a:t>
            </a:r>
            <a:r>
              <a:rPr lang="ko-KR" altLang="en-US" dirty="0"/>
              <a:t>꼬리의 길이 등 실제 분류 성능에 더 큰 영향을 미칠 수 있으며</a:t>
            </a:r>
            <a:r>
              <a:rPr lang="en-US" altLang="ko-KR" dirty="0"/>
              <a:t>, </a:t>
            </a:r>
            <a:r>
              <a:rPr lang="ko-KR" altLang="en-US" dirty="0" err="1"/>
              <a:t>딥러닝은</a:t>
            </a:r>
            <a:r>
              <a:rPr lang="ko-KR" altLang="en-US" dirty="0"/>
              <a:t> 이와 같은 중요한 포인트를 스스로 학습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914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의존도</a:t>
            </a:r>
            <a:r>
              <a:rPr lang="en-US" altLang="ko-KR" dirty="0"/>
              <a:t>(data</a:t>
            </a:r>
            <a:r>
              <a:rPr lang="ko-KR" altLang="en-US" dirty="0"/>
              <a:t> </a:t>
            </a:r>
            <a:r>
              <a:rPr lang="en-US" altLang="ko-KR" dirty="0"/>
              <a:t>Dependencies) </a:t>
            </a:r>
          </a:p>
          <a:p>
            <a:r>
              <a:rPr lang="ko-KR" altLang="en-US" dirty="0" err="1"/>
              <a:t>머신러닝과</a:t>
            </a:r>
            <a:r>
              <a:rPr lang="en-US" altLang="ko-KR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차이점으로 데이터 양에 따른 성능 차이</a:t>
            </a:r>
            <a:endParaRPr lang="en-US" altLang="ko-KR" dirty="0"/>
          </a:p>
          <a:p>
            <a:r>
              <a:rPr lang="ko-KR" altLang="en-US" dirty="0"/>
              <a:t>위의 그림 </a:t>
            </a:r>
            <a:r>
              <a:rPr lang="en-US" altLang="ko-KR" dirty="0"/>
              <a:t>: </a:t>
            </a:r>
            <a:r>
              <a:rPr lang="ko-KR" altLang="en-US" dirty="0" err="1"/>
              <a:t>딥러닝은</a:t>
            </a:r>
            <a:r>
              <a:rPr lang="ko-KR" altLang="en-US" dirty="0"/>
              <a:t> 주어진 문제를 해결하기 위해 중요한 </a:t>
            </a:r>
            <a:r>
              <a:rPr lang="en-US" altLang="ko-KR" dirty="0"/>
              <a:t>feature</a:t>
            </a:r>
            <a:r>
              <a:rPr lang="ko-KR" altLang="en-US" dirty="0"/>
              <a:t>를 직접 찾아냄</a:t>
            </a:r>
            <a:r>
              <a:rPr lang="en-US" altLang="ko-KR" dirty="0"/>
              <a:t>. </a:t>
            </a:r>
            <a:r>
              <a:rPr lang="ko-KR" altLang="en-US" dirty="0"/>
              <a:t>따라서 데이터의 양이 충분하지 못하다면 성능에 한계가 있음</a:t>
            </a:r>
            <a:endParaRPr lang="en-US" altLang="ko-KR" dirty="0"/>
          </a:p>
          <a:p>
            <a:r>
              <a:rPr lang="ko-KR" altLang="en-US" dirty="0"/>
              <a:t>반대로 충분한 데이터가 주어진다면 사람이 인지하지 못한 더 주요한 </a:t>
            </a:r>
            <a:r>
              <a:rPr lang="en-US" altLang="ko-KR" dirty="0"/>
              <a:t>feature</a:t>
            </a:r>
            <a:r>
              <a:rPr lang="ko-KR" altLang="en-US" dirty="0"/>
              <a:t>를 찾아낼 수 있으며</a:t>
            </a:r>
            <a:r>
              <a:rPr lang="en-US" altLang="ko-KR" dirty="0"/>
              <a:t>, </a:t>
            </a:r>
            <a:r>
              <a:rPr lang="ko-KR" altLang="en-US" dirty="0"/>
              <a:t>종종 더 좋은 성능을 내곤 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292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기본 요소들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4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46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1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.wikipedia.org/wiki/Deep_Learn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/>
              <a:t>Deep Learning For Computer Vision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83839" y="3723879"/>
            <a:ext cx="5219924" cy="576063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What I learned about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88759B-2982-4588-9818-03E7BB8E5F06}"/>
              </a:ext>
            </a:extLst>
          </p:cNvPr>
          <p:cNvSpPr txBox="1"/>
          <p:nvPr/>
        </p:nvSpPr>
        <p:spPr>
          <a:xfrm>
            <a:off x="6876256" y="4188589"/>
            <a:ext cx="2880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/>
              <a:t>Minsu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Jeong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C1C9E1-2C86-47E3-A4B9-67683C02B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9912" y="2334962"/>
            <a:ext cx="4930200" cy="473576"/>
          </a:xfrm>
        </p:spPr>
        <p:txBody>
          <a:bodyPr/>
          <a:lstStyle/>
          <a:p>
            <a:r>
              <a:rPr lang="en-US" altLang="ko-KR" dirty="0"/>
              <a:t>Image Fundamentals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37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Fundamentals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Image, Pixel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74150C-9223-4A45-9A38-AF9B81596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275606"/>
            <a:ext cx="2743175" cy="353287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DF480E4-E6A7-4FEC-B10D-28ACBEB3BB89}"/>
              </a:ext>
            </a:extLst>
          </p:cNvPr>
          <p:cNvCxnSpPr/>
          <p:nvPr/>
        </p:nvCxnSpPr>
        <p:spPr>
          <a:xfrm flipV="1">
            <a:off x="5839011" y="1923678"/>
            <a:ext cx="504056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91BFE6-EAF3-43E5-969B-E629080592BB}"/>
              </a:ext>
            </a:extLst>
          </p:cNvPr>
          <p:cNvSpPr txBox="1"/>
          <p:nvPr/>
        </p:nvSpPr>
        <p:spPr>
          <a:xfrm>
            <a:off x="6343067" y="1640739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Pixel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FE637A-9D01-44A9-A281-FE156A31C1F6}"/>
              </a:ext>
            </a:extLst>
          </p:cNvPr>
          <p:cNvSpPr/>
          <p:nvPr/>
        </p:nvSpPr>
        <p:spPr>
          <a:xfrm>
            <a:off x="3361747" y="1217025"/>
            <a:ext cx="2664296" cy="36724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32142FE-A6E0-4F83-9359-5A094782E913}"/>
              </a:ext>
            </a:extLst>
          </p:cNvPr>
          <p:cNvCxnSpPr/>
          <p:nvPr/>
        </p:nvCxnSpPr>
        <p:spPr>
          <a:xfrm>
            <a:off x="6026043" y="3291830"/>
            <a:ext cx="562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2968CB-079C-4F92-999D-D16EB1C364E6}"/>
              </a:ext>
            </a:extLst>
          </p:cNvPr>
          <p:cNvSpPr txBox="1"/>
          <p:nvPr/>
        </p:nvSpPr>
        <p:spPr>
          <a:xfrm>
            <a:off x="6588224" y="3075806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=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 set of pixels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23E47E-909A-4613-9A10-EE8374A7A815}"/>
              </a:ext>
            </a:extLst>
          </p:cNvPr>
          <p:cNvSpPr txBox="1"/>
          <p:nvPr/>
        </p:nvSpPr>
        <p:spPr>
          <a:xfrm>
            <a:off x="5557762" y="4958834"/>
            <a:ext cx="3586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/>
              <a:t>https://namu.wiki/w/%ED%94%BD%EC%85%80?from=%EB%B9%84%ED%8A%B8%EB%A7%B5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40606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Fundamentals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Pixel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D9A2D181-CB6F-4499-A014-330A9BFD1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03598"/>
            <a:ext cx="6035563" cy="365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7FEA4A-0AAD-40BA-9EC5-96A4583D191C}"/>
              </a:ext>
            </a:extLst>
          </p:cNvPr>
          <p:cNvSpPr txBox="1"/>
          <p:nvPr/>
        </p:nvSpPr>
        <p:spPr>
          <a:xfrm>
            <a:off x="5796136" y="1995686"/>
            <a:ext cx="2880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Total Pixels : 1000 X 750</a:t>
            </a:r>
            <a:endParaRPr lang="ko-KR" altLang="en-US" sz="1800" dirty="0"/>
          </a:p>
          <a:p>
            <a:endParaRPr lang="en-US" altLang="ko-KR" dirty="0"/>
          </a:p>
          <a:p>
            <a:pPr algn="ctr"/>
            <a:r>
              <a:rPr lang="en-US" altLang="ko-KR" sz="1700" dirty="0"/>
              <a:t>column(Width) : 1000</a:t>
            </a:r>
          </a:p>
          <a:p>
            <a:pPr algn="ctr"/>
            <a:r>
              <a:rPr lang="en-US" altLang="ko-KR" sz="1700" dirty="0"/>
              <a:t>Row(height) : 750</a:t>
            </a:r>
            <a:endParaRPr lang="ko-KR" altLang="en-US" sz="17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01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Fundamentals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Grayscale/Single Channel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BBE7E5-E203-4AB6-97B5-0BDC43304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8" y="2341576"/>
            <a:ext cx="7521343" cy="138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8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Fundamentals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Color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3C8DE-0C6C-46A5-A1E4-8784B23F4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84" y="1419622"/>
            <a:ext cx="6438103" cy="25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0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Fundamentals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Color(RGB)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D5B361-D32F-46D0-9470-592EC482DD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9747"/>
            <a:ext cx="1512168" cy="1974332"/>
          </a:xfrm>
          <a:prstGeom prst="rect">
            <a:avLst/>
          </a:prstGeom>
        </p:spPr>
      </p:pic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id="{6C891002-B400-4478-A75F-9EE04EDCDB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59747"/>
            <a:ext cx="1512168" cy="1974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49DFE2-DD5D-4FE6-B778-67563FAC61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15" y="1559747"/>
            <a:ext cx="1512168" cy="1958580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2953E28D-E9BF-4047-8C0D-034A149D0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536846"/>
            <a:ext cx="1512168" cy="1965818"/>
          </a:xfrm>
          <a:prstGeom prst="rect">
            <a:avLst/>
          </a:prstGeom>
        </p:spPr>
      </p:pic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AA95D44B-EA5F-4932-8EC7-FF5F030751F5}"/>
              </a:ext>
            </a:extLst>
          </p:cNvPr>
          <p:cNvSpPr/>
          <p:nvPr/>
        </p:nvSpPr>
        <p:spPr>
          <a:xfrm>
            <a:off x="2028794" y="2422460"/>
            <a:ext cx="333883" cy="29857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508A359E-5847-45E0-B524-7200BE5FEB31}"/>
              </a:ext>
            </a:extLst>
          </p:cNvPr>
          <p:cNvSpPr/>
          <p:nvPr/>
        </p:nvSpPr>
        <p:spPr>
          <a:xfrm>
            <a:off x="4247938" y="2389747"/>
            <a:ext cx="333883" cy="29857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같음 기호 15">
            <a:extLst>
              <a:ext uri="{FF2B5EF4-FFF2-40B4-BE49-F238E27FC236}">
                <a16:creationId xmlns:a16="http://schemas.microsoft.com/office/drawing/2014/main" id="{AC99C6A4-D52E-4EE9-B85C-1316EC9639B9}"/>
              </a:ext>
            </a:extLst>
          </p:cNvPr>
          <p:cNvSpPr/>
          <p:nvPr/>
        </p:nvSpPr>
        <p:spPr>
          <a:xfrm>
            <a:off x="6496011" y="2371260"/>
            <a:ext cx="446249" cy="298579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7A140-11ED-4240-A304-9FDC8DBE86D0}"/>
              </a:ext>
            </a:extLst>
          </p:cNvPr>
          <p:cNvSpPr txBox="1"/>
          <p:nvPr/>
        </p:nvSpPr>
        <p:spPr>
          <a:xfrm>
            <a:off x="445879" y="3718065"/>
            <a:ext cx="126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 x H x D </a:t>
            </a:r>
            <a:r>
              <a:rPr lang="en-US" altLang="ko-KR" dirty="0" err="1"/>
              <a:t>metrix</a:t>
            </a:r>
            <a:endParaRPr lang="en-US" altLang="ko-KR" dirty="0"/>
          </a:p>
          <a:p>
            <a:pPr algn="ctr"/>
            <a:r>
              <a:rPr lang="en-US" altLang="ko-KR" dirty="0"/>
              <a:t>(D = 1)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B6CC3D-7DE4-4DD7-B7A2-B53623DA8742}"/>
              </a:ext>
            </a:extLst>
          </p:cNvPr>
          <p:cNvSpPr txBox="1"/>
          <p:nvPr/>
        </p:nvSpPr>
        <p:spPr>
          <a:xfrm>
            <a:off x="7286639" y="3718065"/>
            <a:ext cx="126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 x H x D</a:t>
            </a:r>
          </a:p>
          <a:p>
            <a:pPr algn="ctr"/>
            <a:r>
              <a:rPr lang="en-US" altLang="ko-KR" dirty="0"/>
              <a:t>  </a:t>
            </a:r>
            <a:r>
              <a:rPr lang="en-US" altLang="ko-KR" dirty="0" err="1"/>
              <a:t>metrix</a:t>
            </a:r>
            <a:endParaRPr lang="en-US" altLang="ko-KR" dirty="0"/>
          </a:p>
          <a:p>
            <a:pPr algn="ctr"/>
            <a:r>
              <a:rPr lang="en-US" altLang="ko-KR" dirty="0"/>
              <a:t>(D = 3)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2122B7-01EC-4C29-BB87-4245289B38BA}"/>
              </a:ext>
            </a:extLst>
          </p:cNvPr>
          <p:cNvSpPr txBox="1"/>
          <p:nvPr/>
        </p:nvSpPr>
        <p:spPr>
          <a:xfrm>
            <a:off x="784255" y="1151019"/>
            <a:ext cx="10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C9FCDF-96C2-4AD1-8B8D-4F7B4E51E613}"/>
              </a:ext>
            </a:extLst>
          </p:cNvPr>
          <p:cNvSpPr txBox="1"/>
          <p:nvPr/>
        </p:nvSpPr>
        <p:spPr>
          <a:xfrm>
            <a:off x="2954290" y="1190415"/>
            <a:ext cx="10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Green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E36A1-064A-4191-BA45-052087F79295}"/>
              </a:ext>
            </a:extLst>
          </p:cNvPr>
          <p:cNvSpPr txBox="1"/>
          <p:nvPr/>
        </p:nvSpPr>
        <p:spPr>
          <a:xfrm>
            <a:off x="5213671" y="1151019"/>
            <a:ext cx="10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Blue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28F8FB-98E4-4945-8277-33FDCE697973}"/>
              </a:ext>
            </a:extLst>
          </p:cNvPr>
          <p:cNvSpPr txBox="1"/>
          <p:nvPr/>
        </p:nvSpPr>
        <p:spPr>
          <a:xfrm>
            <a:off x="2678127" y="3721380"/>
            <a:ext cx="126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 x H x D </a:t>
            </a:r>
            <a:r>
              <a:rPr lang="en-US" altLang="ko-KR" dirty="0" err="1"/>
              <a:t>metrix</a:t>
            </a:r>
            <a:endParaRPr lang="en-US" altLang="ko-KR" dirty="0"/>
          </a:p>
          <a:p>
            <a:pPr algn="ctr"/>
            <a:r>
              <a:rPr lang="en-US" altLang="ko-KR" dirty="0"/>
              <a:t>(D = 1)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186B5-1A83-4D90-9C35-E03FE27FAD44}"/>
              </a:ext>
            </a:extLst>
          </p:cNvPr>
          <p:cNvSpPr txBox="1"/>
          <p:nvPr/>
        </p:nvSpPr>
        <p:spPr>
          <a:xfrm>
            <a:off x="4884166" y="3718065"/>
            <a:ext cx="126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 x H x D </a:t>
            </a:r>
            <a:r>
              <a:rPr lang="en-US" altLang="ko-KR" dirty="0" err="1"/>
              <a:t>metrix</a:t>
            </a:r>
            <a:endParaRPr lang="en-US" altLang="ko-KR" dirty="0"/>
          </a:p>
          <a:p>
            <a:pPr algn="ctr"/>
            <a:r>
              <a:rPr lang="en-US" altLang="ko-KR" dirty="0"/>
              <a:t>(D = 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55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Fundamentals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Grayscale / Color</a:t>
            </a:r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5B7C03-3504-406C-83F0-8AE67292C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3" y="1203598"/>
            <a:ext cx="7902625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C1C9E1-2C86-47E3-A4B9-67683C02B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3800" y="2334962"/>
            <a:ext cx="4930200" cy="473576"/>
          </a:xfrm>
        </p:spPr>
        <p:txBody>
          <a:bodyPr/>
          <a:lstStyle/>
          <a:p>
            <a:r>
              <a:rPr lang="en-US" altLang="ko-KR" dirty="0"/>
              <a:t>What Is Image Classification?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93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, 해안이(가) 표시된 사진&#10;&#10;자동 생성된 설명">
            <a:extLst>
              <a:ext uri="{FF2B5EF4-FFF2-40B4-BE49-F238E27FC236}">
                <a16:creationId xmlns:a16="http://schemas.microsoft.com/office/drawing/2014/main" id="{7474D102-6C57-4EE9-AE57-A381451C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16" y="1419622"/>
            <a:ext cx="6621168" cy="31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6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, 개, 고양이, 오렌지이(가) 표시된 사진&#10;&#10;자동 생성된 설명">
            <a:extLst>
              <a:ext uri="{FF2B5EF4-FFF2-40B4-BE49-F238E27FC236}">
                <a16:creationId xmlns:a16="http://schemas.microsoft.com/office/drawing/2014/main" id="{0A782293-2807-4A90-B3A5-CB48281C8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39" y="1275606"/>
            <a:ext cx="4675993" cy="342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840E927C-8795-4554-B0A0-5B88C165D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023577"/>
            <a:ext cx="2457753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2D624-A977-4BCA-9D86-109E7782C594}"/>
              </a:ext>
            </a:extLst>
          </p:cNvPr>
          <p:cNvSpPr txBox="1"/>
          <p:nvPr/>
        </p:nvSpPr>
        <p:spPr>
          <a:xfrm>
            <a:off x="1691680" y="2248584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solidFill>
                  <a:srgbClr val="333333"/>
                </a:solidFill>
                <a:effectLst/>
                <a:latin typeface="Merriweather"/>
              </a:rPr>
              <a:t>Deep Learning for Computer Vision with Python — Starter Bundle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 descr="잔디, 개, 실외, 갈색이(가) 표시된 사진&#10;&#10;자동 생성된 설명">
            <a:extLst>
              <a:ext uri="{FF2B5EF4-FFF2-40B4-BE49-F238E27FC236}">
                <a16:creationId xmlns:a16="http://schemas.microsoft.com/office/drawing/2014/main" id="{1CCE0C6E-7E51-4E00-8F61-6B81154E9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19" y="1563638"/>
            <a:ext cx="3781834" cy="2430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A24970-F290-4724-87CE-9D16EF446558}"/>
              </a:ext>
            </a:extLst>
          </p:cNvPr>
          <p:cNvSpPr txBox="1"/>
          <p:nvPr/>
        </p:nvSpPr>
        <p:spPr>
          <a:xfrm>
            <a:off x="2987824" y="42199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ko-KR" dirty="0"/>
              <a:t>dog: 95%; cat: 4%; panda: 1%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6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Types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9E498-D6DC-417D-8A9F-D89C4543BA74}"/>
              </a:ext>
            </a:extLst>
          </p:cNvPr>
          <p:cNvSpPr txBox="1"/>
          <p:nvPr/>
        </p:nvSpPr>
        <p:spPr>
          <a:xfrm>
            <a:off x="1331640" y="1647162"/>
            <a:ext cx="496855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● Supervised Learning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● Unsupervised Learning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● Semi-Supervised Learning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28528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Types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Supervised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B6B9F-7F1F-417E-8DBB-ACB46145A6A8}"/>
              </a:ext>
            </a:extLst>
          </p:cNvPr>
          <p:cNvSpPr txBox="1"/>
          <p:nvPr/>
        </p:nvSpPr>
        <p:spPr>
          <a:xfrm>
            <a:off x="384838" y="372387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data</a:t>
            </a:r>
          </a:p>
          <a:p>
            <a:r>
              <a:rPr lang="en-US" altLang="ko-KR" dirty="0"/>
              <a:t>(Labelled)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0A17B-F6D2-4D27-A5A4-CC81A1F02662}"/>
              </a:ext>
            </a:extLst>
          </p:cNvPr>
          <p:cNvSpPr txBox="1"/>
          <p:nvPr/>
        </p:nvSpPr>
        <p:spPr>
          <a:xfrm>
            <a:off x="7418424" y="2850490"/>
            <a:ext cx="176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Prediction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057F5D-55C6-4DA9-B371-72969F7AC3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22" y="2430176"/>
            <a:ext cx="850607" cy="8616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98AE7B-6C38-4B95-9A6C-0D8584BAC3CB}"/>
              </a:ext>
            </a:extLst>
          </p:cNvPr>
          <p:cNvSpPr txBox="1"/>
          <p:nvPr/>
        </p:nvSpPr>
        <p:spPr>
          <a:xfrm>
            <a:off x="2494102" y="3673584"/>
            <a:ext cx="158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AI Model</a:t>
            </a:r>
            <a:endParaRPr lang="ko-KR" altLang="en-US" sz="1500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6B4EFD3-8336-4A83-AD9F-49CC55618688}"/>
              </a:ext>
            </a:extLst>
          </p:cNvPr>
          <p:cNvSpPr/>
          <p:nvPr/>
        </p:nvSpPr>
        <p:spPr>
          <a:xfrm rot="16200000">
            <a:off x="7092279" y="2715765"/>
            <a:ext cx="216024" cy="648073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5FB5D3BA-0759-45DA-9557-B767FD62C11E}"/>
              </a:ext>
            </a:extLst>
          </p:cNvPr>
          <p:cNvSpPr/>
          <p:nvPr/>
        </p:nvSpPr>
        <p:spPr>
          <a:xfrm rot="16200000">
            <a:off x="1831457" y="2781315"/>
            <a:ext cx="216024" cy="228942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5D4591A2-CB1C-4A07-B972-F5587B2E3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0" y="2067694"/>
            <a:ext cx="1195876" cy="16058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4C14C1-FC14-4C97-9BDE-CADC55995975}"/>
              </a:ext>
            </a:extLst>
          </p:cNvPr>
          <p:cNvSpPr txBox="1"/>
          <p:nvPr/>
        </p:nvSpPr>
        <p:spPr>
          <a:xfrm>
            <a:off x="2571437" y="11943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</a:t>
            </a:r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B307D98-D4BA-4744-A879-86D0E950E073}"/>
              </a:ext>
            </a:extLst>
          </p:cNvPr>
          <p:cNvCxnSpPr>
            <a:cxnSpLocks/>
          </p:cNvCxnSpPr>
          <p:nvPr/>
        </p:nvCxnSpPr>
        <p:spPr>
          <a:xfrm>
            <a:off x="3779912" y="1194306"/>
            <a:ext cx="0" cy="339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403480C-7907-4439-A402-499E0EC32824}"/>
              </a:ext>
            </a:extLst>
          </p:cNvPr>
          <p:cNvGrpSpPr/>
          <p:nvPr/>
        </p:nvGrpSpPr>
        <p:grpSpPr>
          <a:xfrm>
            <a:off x="4254791" y="1940909"/>
            <a:ext cx="433052" cy="2431041"/>
            <a:chOff x="4254791" y="1430319"/>
            <a:chExt cx="433052" cy="243104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F146FFD-F391-4305-9094-43C2613EC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791" y="1430319"/>
              <a:ext cx="433052" cy="36933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218D80A-5ECE-40C4-B721-BBD9FE32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261" y="2068638"/>
              <a:ext cx="426582" cy="38535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926AA94-85D4-44ED-885A-9B3ADCFF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2802541"/>
              <a:ext cx="383070" cy="38525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21F8307-9CB0-44AF-B3EA-AFCA047C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251" y="3536346"/>
              <a:ext cx="374592" cy="325014"/>
            </a:xfrm>
            <a:prstGeom prst="rect">
              <a:avLst/>
            </a:prstGeom>
          </p:spPr>
        </p:pic>
      </p:grp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189F5CD3-D7B0-45BA-B1F9-4920458A1DA5}"/>
              </a:ext>
            </a:extLst>
          </p:cNvPr>
          <p:cNvSpPr/>
          <p:nvPr/>
        </p:nvSpPr>
        <p:spPr>
          <a:xfrm>
            <a:off x="4938866" y="2067694"/>
            <a:ext cx="209198" cy="2232506"/>
          </a:xfrm>
          <a:prstGeom prst="righ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1AF8E6F-674C-47A9-87D4-4D3429B4E3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01" y="2574192"/>
            <a:ext cx="850607" cy="8616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50C6E76-0754-4510-A390-2DDC515D6366}"/>
              </a:ext>
            </a:extLst>
          </p:cNvPr>
          <p:cNvSpPr txBox="1"/>
          <p:nvPr/>
        </p:nvSpPr>
        <p:spPr>
          <a:xfrm>
            <a:off x="4139952" y="117708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Predict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240936-C2DC-4E87-B579-9777E45215F1}"/>
              </a:ext>
            </a:extLst>
          </p:cNvPr>
          <p:cNvSpPr txBox="1"/>
          <p:nvPr/>
        </p:nvSpPr>
        <p:spPr>
          <a:xfrm>
            <a:off x="5515320" y="3673584"/>
            <a:ext cx="123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889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Types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Unsupervised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3C4EA7-3CFE-4FA1-AA1C-74395E935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51670"/>
            <a:ext cx="433052" cy="369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45E7EF-D604-43B0-95A8-45CB2D027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50" y="2489989"/>
            <a:ext cx="426582" cy="385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CD28AD-45F7-4108-97B2-76CAE7F365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71" y="3223892"/>
            <a:ext cx="383070" cy="385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9409D9-9F3F-4E6F-8BC6-C0E32400CD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0" y="3957697"/>
            <a:ext cx="374592" cy="325014"/>
          </a:xfrm>
          <a:prstGeom prst="rect">
            <a:avLst/>
          </a:prstGeom>
        </p:spPr>
      </p:pic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D29B22F2-E3AD-4187-9F5D-5B8E2841FCCF}"/>
              </a:ext>
            </a:extLst>
          </p:cNvPr>
          <p:cNvSpPr/>
          <p:nvPr/>
        </p:nvSpPr>
        <p:spPr>
          <a:xfrm>
            <a:off x="2411760" y="1995686"/>
            <a:ext cx="209198" cy="2232506"/>
          </a:xfrm>
          <a:prstGeom prst="righ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171C95-9487-4815-9FD9-67AED7A717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654150"/>
            <a:ext cx="850607" cy="861654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FF6217B-1162-4AE0-815A-1DA72C9852A4}"/>
              </a:ext>
            </a:extLst>
          </p:cNvPr>
          <p:cNvCxnSpPr>
            <a:cxnSpLocks/>
          </p:cNvCxnSpPr>
          <p:nvPr/>
        </p:nvCxnSpPr>
        <p:spPr>
          <a:xfrm flipV="1">
            <a:off x="4644008" y="2221003"/>
            <a:ext cx="1656184" cy="654338"/>
          </a:xfrm>
          <a:prstGeom prst="bentConnector3">
            <a:avLst>
              <a:gd name="adj1" fmla="val 50000"/>
            </a:avLst>
          </a:prstGeom>
          <a:ln w="889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2F31F6D-2785-4D61-BF78-532D96573843}"/>
              </a:ext>
            </a:extLst>
          </p:cNvPr>
          <p:cNvCxnSpPr>
            <a:cxnSpLocks/>
          </p:cNvCxnSpPr>
          <p:nvPr/>
        </p:nvCxnSpPr>
        <p:spPr>
          <a:xfrm>
            <a:off x="4644008" y="3335934"/>
            <a:ext cx="1728192" cy="621763"/>
          </a:xfrm>
          <a:prstGeom prst="bentConnector3">
            <a:avLst>
              <a:gd name="adj1" fmla="val 48055"/>
            </a:avLst>
          </a:prstGeom>
          <a:ln w="889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03E5F4-4A84-4F23-9306-A4E047F889A2}"/>
              </a:ext>
            </a:extLst>
          </p:cNvPr>
          <p:cNvGrpSpPr/>
          <p:nvPr/>
        </p:nvGrpSpPr>
        <p:grpSpPr>
          <a:xfrm>
            <a:off x="6668845" y="2012795"/>
            <a:ext cx="1163888" cy="385351"/>
            <a:chOff x="6817737" y="2015852"/>
            <a:chExt cx="1163888" cy="38535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49ED622-300F-468E-AED2-A5B866EA7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737" y="2031581"/>
              <a:ext cx="433052" cy="36933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916B82A-10C2-4C38-9D64-9368509F3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043" y="2015852"/>
              <a:ext cx="426582" cy="38535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A3B416C-EB8E-4E98-A5DF-4588E5099D34}"/>
              </a:ext>
            </a:extLst>
          </p:cNvPr>
          <p:cNvGrpSpPr/>
          <p:nvPr/>
        </p:nvGrpSpPr>
        <p:grpSpPr>
          <a:xfrm>
            <a:off x="6744822" y="3766691"/>
            <a:ext cx="1087911" cy="385253"/>
            <a:chOff x="6867719" y="3808719"/>
            <a:chExt cx="1087911" cy="38525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4F1A4EA-418F-4F13-BC28-AC2446EF8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719" y="3808719"/>
              <a:ext cx="383070" cy="38525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3E3A7BA-05A7-4999-B8B5-66378F1A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038" y="3838838"/>
              <a:ext cx="374592" cy="32501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1531BCF-D594-43F2-9D0E-A431562FEBCD}"/>
              </a:ext>
            </a:extLst>
          </p:cNvPr>
          <p:cNvSpPr txBox="1"/>
          <p:nvPr/>
        </p:nvSpPr>
        <p:spPr>
          <a:xfrm>
            <a:off x="6885371" y="2397857"/>
            <a:ext cx="9213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Group 1</a:t>
            </a:r>
            <a:endParaRPr lang="ko-KR" altLang="en-US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0AE2A7-9677-4E55-891E-2CA117BC58D6}"/>
              </a:ext>
            </a:extLst>
          </p:cNvPr>
          <p:cNvSpPr txBox="1"/>
          <p:nvPr/>
        </p:nvSpPr>
        <p:spPr>
          <a:xfrm>
            <a:off x="6933176" y="4164483"/>
            <a:ext cx="9213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Group 2</a:t>
            </a:r>
            <a:endParaRPr lang="ko-KR" altLang="en-US" sz="13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7F4EEF-D1E4-4A06-B372-053C2DD178D7}"/>
              </a:ext>
            </a:extLst>
          </p:cNvPr>
          <p:cNvSpPr txBox="1"/>
          <p:nvPr/>
        </p:nvSpPr>
        <p:spPr>
          <a:xfrm>
            <a:off x="4063380" y="109094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Predict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9A1170-F86B-4084-894B-BE0DD855EA8D}"/>
              </a:ext>
            </a:extLst>
          </p:cNvPr>
          <p:cNvSpPr txBox="1"/>
          <p:nvPr/>
        </p:nvSpPr>
        <p:spPr>
          <a:xfrm>
            <a:off x="3151538" y="3620377"/>
            <a:ext cx="123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311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Types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Semi-supervised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38DA37-C7B9-4412-9279-99BFF3F58A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45" y="2383895"/>
            <a:ext cx="850607" cy="861654"/>
          </a:xfrm>
          <a:prstGeom prst="rect">
            <a:avLst/>
          </a:prstGeom>
        </p:spPr>
      </p:pic>
      <p:pic>
        <p:nvPicPr>
          <p:cNvPr id="26" name="그림 25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E9273BF0-E933-4D09-ABA4-FE1561949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09914"/>
            <a:ext cx="1195876" cy="16058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137922B-D74C-4087-897E-DDFA4436494B}"/>
              </a:ext>
            </a:extLst>
          </p:cNvPr>
          <p:cNvSpPr txBox="1"/>
          <p:nvPr/>
        </p:nvSpPr>
        <p:spPr>
          <a:xfrm>
            <a:off x="323528" y="355328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data</a:t>
            </a:r>
          </a:p>
          <a:p>
            <a:r>
              <a:rPr lang="en-US" altLang="ko-KR" dirty="0"/>
              <a:t>(Labelled)</a:t>
            </a:r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A622F76-C1B1-41BD-85B8-74EB9F6A41BE}"/>
              </a:ext>
            </a:extLst>
          </p:cNvPr>
          <p:cNvSpPr/>
          <p:nvPr/>
        </p:nvSpPr>
        <p:spPr>
          <a:xfrm rot="16200000">
            <a:off x="1811081" y="2601546"/>
            <a:ext cx="216024" cy="409275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7F4CAD-47CA-4356-BCC9-3507A32EA083}"/>
              </a:ext>
            </a:extLst>
          </p:cNvPr>
          <p:cNvSpPr txBox="1"/>
          <p:nvPr/>
        </p:nvSpPr>
        <p:spPr>
          <a:xfrm>
            <a:off x="1270819" y="3635925"/>
            <a:ext cx="331592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ML</a:t>
            </a:r>
          </a:p>
          <a:p>
            <a:pPr algn="ctr"/>
            <a:r>
              <a:rPr lang="en-US" altLang="ko-KR" sz="1000" dirty="0"/>
              <a:t>(Semi-Supervised algorithm)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5D72EF-97B2-4DCA-A7D8-DF0AF1E0434C}"/>
              </a:ext>
            </a:extLst>
          </p:cNvPr>
          <p:cNvSpPr txBox="1"/>
          <p:nvPr/>
        </p:nvSpPr>
        <p:spPr>
          <a:xfrm>
            <a:off x="4152303" y="3859063"/>
            <a:ext cx="2625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Partially developed Model</a:t>
            </a:r>
            <a:endParaRPr lang="ko-KR" altLang="en-US" sz="1000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E5A56654-8FDC-4814-8E2A-7DE95C7BBCB0}"/>
              </a:ext>
            </a:extLst>
          </p:cNvPr>
          <p:cNvSpPr/>
          <p:nvPr/>
        </p:nvSpPr>
        <p:spPr>
          <a:xfrm rot="16200000">
            <a:off x="3839653" y="2602847"/>
            <a:ext cx="216024" cy="409275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13D42A5-81E9-4D39-B153-47B843D8D7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44" y="2480533"/>
            <a:ext cx="850608" cy="81855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7C6BF4E-D72B-484F-87CE-A281BFFC4530}"/>
              </a:ext>
            </a:extLst>
          </p:cNvPr>
          <p:cNvGrpSpPr/>
          <p:nvPr/>
        </p:nvGrpSpPr>
        <p:grpSpPr>
          <a:xfrm>
            <a:off x="4058830" y="1304565"/>
            <a:ext cx="1860035" cy="615988"/>
            <a:chOff x="3955713" y="1495164"/>
            <a:chExt cx="1860035" cy="61598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99129BD-EAB6-4918-8988-8B534692599B}"/>
                </a:ext>
              </a:extLst>
            </p:cNvPr>
            <p:cNvGrpSpPr/>
            <p:nvPr/>
          </p:nvGrpSpPr>
          <p:grpSpPr>
            <a:xfrm>
              <a:off x="3955713" y="1495164"/>
              <a:ext cx="1860035" cy="381141"/>
              <a:chOff x="4880216" y="4470788"/>
              <a:chExt cx="1860035" cy="38114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74FDFBE-6817-41E8-ACD3-C39F40582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216" y="4486311"/>
                <a:ext cx="433052" cy="357905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5EA63A7-4E2C-421A-89AD-7CE080BA4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181" y="4470788"/>
                <a:ext cx="426582" cy="37342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E010352-FB0A-4AB7-BA03-5726012AB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7181" y="4478596"/>
                <a:ext cx="383070" cy="373333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BF8323A-4C6A-4DE2-8A9C-715A45E7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1676" y="4479489"/>
                <a:ext cx="374592" cy="314958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0D5EF1-F4AB-45B5-B1E0-CD077AABC94A}"/>
                </a:ext>
              </a:extLst>
            </p:cNvPr>
            <p:cNvSpPr txBox="1"/>
            <p:nvPr/>
          </p:nvSpPr>
          <p:spPr>
            <a:xfrm>
              <a:off x="4388765" y="1864931"/>
              <a:ext cx="13681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Unlabelled</a:t>
              </a:r>
              <a:r>
                <a:rPr lang="en-US" altLang="ko-KR" sz="1000" dirty="0"/>
                <a:t> data</a:t>
              </a:r>
              <a:endParaRPr lang="ko-KR" altLang="en-US" sz="1000" dirty="0"/>
            </a:p>
          </p:txBody>
        </p:sp>
      </p:grp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3CAB3BBC-44B1-4E03-A433-E0A41921E408}"/>
              </a:ext>
            </a:extLst>
          </p:cNvPr>
          <p:cNvSpPr/>
          <p:nvPr/>
        </p:nvSpPr>
        <p:spPr>
          <a:xfrm>
            <a:off x="4891365" y="2023521"/>
            <a:ext cx="216024" cy="288032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638A04A5-0482-4A15-A898-D9F9C486ECD7}"/>
              </a:ext>
            </a:extLst>
          </p:cNvPr>
          <p:cNvSpPr/>
          <p:nvPr/>
        </p:nvSpPr>
        <p:spPr>
          <a:xfrm rot="16200000">
            <a:off x="5922019" y="2601545"/>
            <a:ext cx="216024" cy="409275"/>
          </a:xfrm>
          <a:prstGeom prst="down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16F28F-FC57-49F9-A465-2391549ACB87}"/>
              </a:ext>
            </a:extLst>
          </p:cNvPr>
          <p:cNvSpPr txBox="1"/>
          <p:nvPr/>
        </p:nvSpPr>
        <p:spPr>
          <a:xfrm>
            <a:off x="6516216" y="2634466"/>
            <a:ext cx="240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Pseudo-labelled data</a:t>
            </a:r>
            <a:endParaRPr lang="ko-KR" altLang="en-US" dirty="0"/>
          </a:p>
        </p:txBody>
      </p:sp>
      <p:sp>
        <p:nvSpPr>
          <p:cNvPr id="41" name="더하기 기호 40">
            <a:extLst>
              <a:ext uri="{FF2B5EF4-FFF2-40B4-BE49-F238E27FC236}">
                <a16:creationId xmlns:a16="http://schemas.microsoft.com/office/drawing/2014/main" id="{E6EBA0EE-ABBF-4A10-B3E0-DAC0B044E1C1}"/>
              </a:ext>
            </a:extLst>
          </p:cNvPr>
          <p:cNvSpPr/>
          <p:nvPr/>
        </p:nvSpPr>
        <p:spPr>
          <a:xfrm>
            <a:off x="7552872" y="3134644"/>
            <a:ext cx="333883" cy="29857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0E0280-3846-4252-8AFD-7D89333DADDB}"/>
              </a:ext>
            </a:extLst>
          </p:cNvPr>
          <p:cNvSpPr txBox="1"/>
          <p:nvPr/>
        </p:nvSpPr>
        <p:spPr>
          <a:xfrm>
            <a:off x="6876256" y="3515804"/>
            <a:ext cx="240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Labelled data</a:t>
            </a:r>
            <a:endParaRPr lang="ko-KR" altLang="en-US" dirty="0"/>
          </a:p>
        </p:txBody>
      </p:sp>
      <p:sp>
        <p:nvSpPr>
          <p:cNvPr id="43" name="같음 기호 42">
            <a:extLst>
              <a:ext uri="{FF2B5EF4-FFF2-40B4-BE49-F238E27FC236}">
                <a16:creationId xmlns:a16="http://schemas.microsoft.com/office/drawing/2014/main" id="{5B90B172-DB2A-42C6-AC69-B5CC7E65C73B}"/>
              </a:ext>
            </a:extLst>
          </p:cNvPr>
          <p:cNvSpPr/>
          <p:nvPr/>
        </p:nvSpPr>
        <p:spPr>
          <a:xfrm rot="5400000">
            <a:off x="7501981" y="4050325"/>
            <a:ext cx="443821" cy="298579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3B7395-364E-4E6E-83C8-7810C36CAA88}"/>
              </a:ext>
            </a:extLst>
          </p:cNvPr>
          <p:cNvSpPr txBox="1"/>
          <p:nvPr/>
        </p:nvSpPr>
        <p:spPr>
          <a:xfrm>
            <a:off x="6063629" y="4576088"/>
            <a:ext cx="3312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Prediction</a:t>
            </a:r>
          </a:p>
          <a:p>
            <a:pPr algn="ctr"/>
            <a:r>
              <a:rPr lang="en-US" altLang="ko-KR" sz="900" dirty="0"/>
              <a:t>(Aspect supervised learning + Unsupervised learning)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27042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Deep </a:t>
            </a:r>
            <a:r>
              <a:rPr lang="en-US" altLang="ko-KR" dirty="0"/>
              <a:t>Learning Classification Pipeline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C9A4F1-C104-4752-9127-07CF2B5989AD}"/>
              </a:ext>
            </a:extLst>
          </p:cNvPr>
          <p:cNvGrpSpPr/>
          <p:nvPr/>
        </p:nvGrpSpPr>
        <p:grpSpPr>
          <a:xfrm>
            <a:off x="560348" y="2040176"/>
            <a:ext cx="8116108" cy="1540833"/>
            <a:chOff x="179512" y="2040176"/>
            <a:chExt cx="8116108" cy="154083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E34B87-D2EB-4AFE-9D90-DF062CEED02A}"/>
                </a:ext>
              </a:extLst>
            </p:cNvPr>
            <p:cNvGrpSpPr/>
            <p:nvPr/>
          </p:nvGrpSpPr>
          <p:grpSpPr>
            <a:xfrm>
              <a:off x="179512" y="2068841"/>
              <a:ext cx="1728192" cy="1512168"/>
              <a:chOff x="179512" y="1923678"/>
              <a:chExt cx="1728192" cy="1512168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E9A97260-9C46-427B-8C62-CAB2AB3A63D4}"/>
                  </a:ext>
                </a:extLst>
              </p:cNvPr>
              <p:cNvSpPr/>
              <p:nvPr/>
            </p:nvSpPr>
            <p:spPr>
              <a:xfrm>
                <a:off x="323528" y="1923678"/>
                <a:ext cx="1440160" cy="1512168"/>
              </a:xfrm>
              <a:prstGeom prst="ellipse">
                <a:avLst/>
              </a:prstGeom>
              <a:solidFill>
                <a:srgbClr val="9AD3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D8E623-0829-45C4-BA3B-F30D9D95E9D6}"/>
                  </a:ext>
                </a:extLst>
              </p:cNvPr>
              <p:cNvSpPr txBox="1"/>
              <p:nvPr/>
            </p:nvSpPr>
            <p:spPr>
              <a:xfrm>
                <a:off x="179512" y="2393301"/>
                <a:ext cx="17281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Dataset Collection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803F6EA-1C0D-45EA-BCFA-26B1021D1C3D}"/>
                </a:ext>
              </a:extLst>
            </p:cNvPr>
            <p:cNvGrpSpPr/>
            <p:nvPr/>
          </p:nvGrpSpPr>
          <p:grpSpPr>
            <a:xfrm>
              <a:off x="2404828" y="2040177"/>
              <a:ext cx="1728192" cy="1512168"/>
              <a:chOff x="179512" y="1923678"/>
              <a:chExt cx="1728192" cy="1512168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E84971F-59B6-4AE0-B399-A63BC7102F4F}"/>
                  </a:ext>
                </a:extLst>
              </p:cNvPr>
              <p:cNvSpPr/>
              <p:nvPr/>
            </p:nvSpPr>
            <p:spPr>
              <a:xfrm>
                <a:off x="323528" y="1923678"/>
                <a:ext cx="1440160" cy="1512168"/>
              </a:xfrm>
              <a:prstGeom prst="ellipse">
                <a:avLst/>
              </a:prstGeom>
              <a:solidFill>
                <a:srgbClr val="9AD3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00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68B61F-3E26-4090-AA07-BD0CA8D8751B}"/>
                  </a:ext>
                </a:extLst>
              </p:cNvPr>
              <p:cNvSpPr txBox="1"/>
              <p:nvPr/>
            </p:nvSpPr>
            <p:spPr>
              <a:xfrm>
                <a:off x="179512" y="2387374"/>
                <a:ext cx="17281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Dataset</a:t>
                </a:r>
              </a:p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Split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5B22E1C-D0E9-4988-B7CC-FA5FB7BB4C66}"/>
                </a:ext>
              </a:extLst>
            </p:cNvPr>
            <p:cNvGrpSpPr/>
            <p:nvPr/>
          </p:nvGrpSpPr>
          <p:grpSpPr>
            <a:xfrm>
              <a:off x="4486128" y="2040178"/>
              <a:ext cx="1728192" cy="1512168"/>
              <a:chOff x="179512" y="1923678"/>
              <a:chExt cx="1728192" cy="1512168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AB7C7CA5-8B4F-4DA9-9275-F6CC4E5C051E}"/>
                  </a:ext>
                </a:extLst>
              </p:cNvPr>
              <p:cNvSpPr/>
              <p:nvPr/>
            </p:nvSpPr>
            <p:spPr>
              <a:xfrm>
                <a:off x="323528" y="1923678"/>
                <a:ext cx="1440160" cy="1512168"/>
              </a:xfrm>
              <a:prstGeom prst="ellipse">
                <a:avLst/>
              </a:prstGeom>
              <a:solidFill>
                <a:srgbClr val="9AD3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6240B3C-65B4-4FFC-835F-9CB0D598B948}"/>
                  </a:ext>
                </a:extLst>
              </p:cNvPr>
              <p:cNvSpPr txBox="1"/>
              <p:nvPr/>
            </p:nvSpPr>
            <p:spPr>
              <a:xfrm>
                <a:off x="179512" y="2387374"/>
                <a:ext cx="17281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Train</a:t>
                </a:r>
              </a:p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Network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246D7C-0B5F-45A9-A6D5-3A468A216AAC}"/>
                </a:ext>
              </a:extLst>
            </p:cNvPr>
            <p:cNvGrpSpPr/>
            <p:nvPr/>
          </p:nvGrpSpPr>
          <p:grpSpPr>
            <a:xfrm>
              <a:off x="6567428" y="2040176"/>
              <a:ext cx="1728192" cy="1512168"/>
              <a:chOff x="179512" y="1923678"/>
              <a:chExt cx="1728192" cy="1512168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E0EB5A7A-864A-4E31-BB35-B78EDDE88FC0}"/>
                  </a:ext>
                </a:extLst>
              </p:cNvPr>
              <p:cNvSpPr/>
              <p:nvPr/>
            </p:nvSpPr>
            <p:spPr>
              <a:xfrm>
                <a:off x="323528" y="1923678"/>
                <a:ext cx="1440160" cy="1512168"/>
              </a:xfrm>
              <a:prstGeom prst="ellipse">
                <a:avLst/>
              </a:prstGeom>
              <a:solidFill>
                <a:srgbClr val="9AD3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FC5525E-D0B0-4D62-97F8-9912A9F37601}"/>
                  </a:ext>
                </a:extLst>
              </p:cNvPr>
              <p:cNvSpPr txBox="1"/>
              <p:nvPr/>
            </p:nvSpPr>
            <p:spPr>
              <a:xfrm>
                <a:off x="179512" y="2539147"/>
                <a:ext cx="17281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Evaluate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0243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C1C9E1-2C86-47E3-A4B9-67683C02B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992" y="2334962"/>
            <a:ext cx="4930200" cy="473576"/>
          </a:xfrm>
        </p:spPr>
        <p:txBody>
          <a:bodyPr/>
          <a:lstStyle/>
          <a:p>
            <a:r>
              <a:rPr lang="en-US" altLang="ko-KR" dirty="0"/>
              <a:t>Parameterized</a:t>
            </a:r>
          </a:p>
          <a:p>
            <a:r>
              <a:rPr lang="en-US" altLang="ko-KR" dirty="0"/>
              <a:t>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903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6B67D-DF73-44EA-A3E8-C2C89A51DCA3}"/>
              </a:ext>
            </a:extLst>
          </p:cNvPr>
          <p:cNvSpPr txBox="1"/>
          <p:nvPr/>
        </p:nvSpPr>
        <p:spPr>
          <a:xfrm>
            <a:off x="1507096" y="1275606"/>
            <a:ext cx="6120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● </a:t>
            </a:r>
            <a:r>
              <a:rPr lang="en-US" altLang="ko-KR" dirty="0"/>
              <a:t>Data </a:t>
            </a:r>
          </a:p>
          <a:p>
            <a:r>
              <a:rPr lang="en-US" altLang="ko-KR" dirty="0"/>
              <a:t>- Input data for learning</a:t>
            </a:r>
          </a:p>
          <a:p>
            <a:endParaRPr lang="en-US" altLang="ko-KR" dirty="0"/>
          </a:p>
          <a:p>
            <a:r>
              <a:rPr lang="en-US" altLang="ko-KR" sz="1800" dirty="0"/>
              <a:t>● </a:t>
            </a:r>
            <a:r>
              <a:rPr lang="en-US" altLang="ko-KR" dirty="0"/>
              <a:t>Scoring Function</a:t>
            </a:r>
          </a:p>
          <a:p>
            <a:r>
              <a:rPr lang="en-US" altLang="ko-KR" dirty="0"/>
              <a:t>- Data mapping to class label</a:t>
            </a:r>
          </a:p>
          <a:p>
            <a:endParaRPr lang="en-US" altLang="ko-KR" dirty="0"/>
          </a:p>
          <a:p>
            <a:r>
              <a:rPr lang="en-US" altLang="ko-KR" sz="1800" dirty="0"/>
              <a:t>● </a:t>
            </a:r>
            <a:r>
              <a:rPr lang="en-US" altLang="ko-KR" dirty="0"/>
              <a:t>Loss Function</a:t>
            </a:r>
          </a:p>
          <a:p>
            <a:r>
              <a:rPr lang="en-US" altLang="ko-KR" dirty="0"/>
              <a:t>- Gap between Real value and Prediction value</a:t>
            </a:r>
          </a:p>
          <a:p>
            <a:r>
              <a:rPr lang="en-US" altLang="ko-KR" dirty="0"/>
              <a:t>- Function for Minimize errors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sz="1800" dirty="0"/>
              <a:t>● </a:t>
            </a:r>
            <a:r>
              <a:rPr lang="en-US" altLang="ko-KR" dirty="0"/>
              <a:t>Weights and Biases</a:t>
            </a:r>
          </a:p>
          <a:p>
            <a:r>
              <a:rPr lang="en-US" altLang="ko-KR" dirty="0"/>
              <a:t>- To increase classification accuracy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657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Classification: From images to Labels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9298EC-3450-46F3-9767-A0CBCA267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86747"/>
            <a:ext cx="1600423" cy="25721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6239E8-3F15-4767-85F2-BEBD07966EA9}"/>
              </a:ext>
            </a:extLst>
          </p:cNvPr>
          <p:cNvGrpSpPr/>
          <p:nvPr/>
        </p:nvGrpSpPr>
        <p:grpSpPr>
          <a:xfrm>
            <a:off x="1076036" y="1090406"/>
            <a:ext cx="6982799" cy="2962688"/>
            <a:chOff x="1076036" y="1090406"/>
            <a:chExt cx="6982799" cy="2962688"/>
          </a:xfrm>
        </p:grpSpPr>
        <p:pic>
          <p:nvPicPr>
            <p:cNvPr id="8" name="그림 7" descr="텍스트, 하얀색이(가) 표시된 사진&#10;&#10;자동 생성된 설명">
              <a:extLst>
                <a:ext uri="{FF2B5EF4-FFF2-40B4-BE49-F238E27FC236}">
                  <a16:creationId xmlns:a16="http://schemas.microsoft.com/office/drawing/2014/main" id="{39EB0425-3903-4FFE-A655-5148CDBBC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036" y="1090406"/>
              <a:ext cx="6982799" cy="29626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D0DB70-57CA-44A1-91B8-5BF67678E9E5}"/>
                </a:ext>
              </a:extLst>
            </p:cNvPr>
            <p:cNvSpPr txBox="1"/>
            <p:nvPr/>
          </p:nvSpPr>
          <p:spPr>
            <a:xfrm>
              <a:off x="1106588" y="2715766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32x32x3</a:t>
              </a:r>
              <a:endParaRPr lang="ko-KR" altLang="en-US" sz="15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D94B5B-8046-4C8D-A0F8-45176F4D904A}"/>
              </a:ext>
            </a:extLst>
          </p:cNvPr>
          <p:cNvSpPr txBox="1"/>
          <p:nvPr/>
        </p:nvSpPr>
        <p:spPr>
          <a:xfrm>
            <a:off x="2411760" y="4466024"/>
            <a:ext cx="5184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Xi : list of pixel value</a:t>
            </a:r>
          </a:p>
          <a:p>
            <a:r>
              <a:rPr lang="en-US" altLang="ko-KR" sz="1000" dirty="0"/>
              <a:t>W : Number of class label about input data size</a:t>
            </a:r>
          </a:p>
          <a:p>
            <a:r>
              <a:rPr lang="en-US" altLang="ko-KR" sz="1000" dirty="0"/>
              <a:t>b  : Scoring function to be switched and converted in one direction or another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10947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Adventages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Parameterized Learning and Linear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2C8DAF-A834-4899-98A8-003F02DAF28A}"/>
              </a:ext>
            </a:extLst>
          </p:cNvPr>
          <p:cNvGrpSpPr/>
          <p:nvPr/>
        </p:nvGrpSpPr>
        <p:grpSpPr>
          <a:xfrm>
            <a:off x="751012" y="1779662"/>
            <a:ext cx="7632848" cy="2308324"/>
            <a:chOff x="1109972" y="1779662"/>
            <a:chExt cx="7632848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F41F-A282-4309-8FDA-269707CC9B12}"/>
                </a:ext>
              </a:extLst>
            </p:cNvPr>
            <p:cNvSpPr txBox="1"/>
            <p:nvPr/>
          </p:nvSpPr>
          <p:spPr>
            <a:xfrm>
              <a:off x="1109972" y="1779662"/>
              <a:ext cx="763284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/>
                <a:t>Once we are done training our model, we can discard the input data and keep only the weight matrix W and the bias vector b. </a:t>
              </a:r>
            </a:p>
            <a:p>
              <a:r>
                <a:rPr lang="en-US" altLang="ko-KR" dirty="0"/>
                <a:t>-&gt; substantially reduces the size of Model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2. Classifying new test data is fast.</a:t>
              </a:r>
            </a:p>
            <a:p>
              <a:r>
                <a:rPr lang="en-US" altLang="ko-KR" dirty="0"/>
                <a:t>-&gt; In order to perform classification, we need to do</a:t>
              </a:r>
            </a:p>
            <a:p>
              <a:r>
                <a:rPr lang="en-US" altLang="ko-KR" dirty="0"/>
                <a:t>-&gt; Faster than compare to K-NN Algorithm</a:t>
              </a:r>
              <a:r>
                <a:rPr lang="en-US" altLang="ko-KR" sz="1000" dirty="0"/>
                <a:t>(compare each testing point to every training example)</a:t>
              </a:r>
              <a:endParaRPr lang="ko-KR" altLang="en-US" sz="1000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FB88718-12F9-4CF4-A155-61FD6326D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3435846"/>
              <a:ext cx="1661828" cy="36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73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83968" y="2334962"/>
            <a:ext cx="4930200" cy="473576"/>
          </a:xfrm>
        </p:spPr>
        <p:txBody>
          <a:bodyPr/>
          <a:lstStyle/>
          <a:p>
            <a:r>
              <a:rPr lang="en-US" altLang="ko-KR" dirty="0"/>
              <a:t>What is Deep Learning?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6C3831-975E-4EB7-8665-FBDD726CC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294" y="1203598"/>
            <a:ext cx="4421412" cy="36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EDEFE-2648-41A9-A73D-106BB7EDECB7}"/>
              </a:ext>
            </a:extLst>
          </p:cNvPr>
          <p:cNvSpPr txBox="1"/>
          <p:nvPr/>
        </p:nvSpPr>
        <p:spPr>
          <a:xfrm>
            <a:off x="107504" y="1563638"/>
            <a:ext cx="3823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● Loss Function</a:t>
            </a:r>
          </a:p>
          <a:p>
            <a:r>
              <a:rPr lang="en-US" altLang="ko-KR" sz="800" dirty="0"/>
              <a:t>- Gap between Real value and Prediction value</a:t>
            </a:r>
          </a:p>
          <a:p>
            <a:r>
              <a:rPr lang="en-US" altLang="ko-KR" sz="800" dirty="0"/>
              <a:t>- Function for Minimize errors</a:t>
            </a:r>
          </a:p>
        </p:txBody>
      </p:sp>
    </p:spTree>
    <p:extLst>
      <p:ext uri="{BB962C8B-B14F-4D97-AF65-F5344CB8AC3E}">
        <p14:creationId xmlns:p14="http://schemas.microsoft.com/office/powerpoint/2010/main" val="1666057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</a:t>
            </a:r>
            <a:r>
              <a:rPr lang="en-US" altLang="ko-KR" dirty="0"/>
              <a:t>Hinge loss function(SVM)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BBBE6C-ACF2-4622-BDB0-BBA32DFB2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16" y="1635646"/>
            <a:ext cx="5760640" cy="2730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80D02-4640-489B-8B16-F5D3A10E758B}"/>
              </a:ext>
            </a:extLst>
          </p:cNvPr>
          <p:cNvSpPr txBox="1"/>
          <p:nvPr/>
        </p:nvSpPr>
        <p:spPr>
          <a:xfrm>
            <a:off x="5433814" y="3787551"/>
            <a:ext cx="1944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Hinge loss function</a:t>
            </a:r>
            <a:endParaRPr lang="ko-KR" altLang="en-US" sz="15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F0115C0-1BDC-4292-8C2E-EB68D89F9067}"/>
              </a:ext>
            </a:extLst>
          </p:cNvPr>
          <p:cNvSpPr/>
          <p:nvPr/>
        </p:nvSpPr>
        <p:spPr>
          <a:xfrm rot="16200000">
            <a:off x="6156176" y="3579862"/>
            <a:ext cx="288032" cy="207689"/>
          </a:xfrm>
          <a:prstGeom prst="right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95E0BB-043B-40D4-8261-08A79464C3B8}"/>
              </a:ext>
            </a:extLst>
          </p:cNvPr>
          <p:cNvSpPr txBox="1"/>
          <p:nvPr/>
        </p:nvSpPr>
        <p:spPr>
          <a:xfrm>
            <a:off x="2771800" y="1389425"/>
            <a:ext cx="3783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Resource : cs231n lecture - loss</a:t>
            </a:r>
            <a:r>
              <a:rPr lang="ko-KR" altLang="en-US" sz="1000" dirty="0"/>
              <a:t> </a:t>
            </a:r>
            <a:r>
              <a:rPr lang="en-US" altLang="ko-KR" sz="1000" dirty="0"/>
              <a:t>functions</a:t>
            </a:r>
            <a:r>
              <a:rPr lang="ko-KR" altLang="en-US" sz="1000" dirty="0"/>
              <a:t> </a:t>
            </a:r>
            <a:r>
              <a:rPr lang="en-US" altLang="ko-KR" sz="1000" dirty="0"/>
              <a:t>and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optimiztation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45486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</a:t>
            </a:r>
            <a:r>
              <a:rPr lang="en-US" altLang="ko-KR" dirty="0"/>
              <a:t>Hinge loss function(SVM)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95E0BB-043B-40D4-8261-08A79464C3B8}"/>
              </a:ext>
            </a:extLst>
          </p:cNvPr>
          <p:cNvSpPr txBox="1"/>
          <p:nvPr/>
        </p:nvSpPr>
        <p:spPr>
          <a:xfrm>
            <a:off x="2603587" y="1440527"/>
            <a:ext cx="3927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Resource : cs231n lecture - loss</a:t>
            </a:r>
            <a:r>
              <a:rPr lang="ko-KR" altLang="en-US" sz="1000" dirty="0"/>
              <a:t> </a:t>
            </a:r>
            <a:r>
              <a:rPr lang="en-US" altLang="ko-KR" sz="1000" dirty="0"/>
              <a:t>functions</a:t>
            </a:r>
            <a:r>
              <a:rPr lang="ko-KR" altLang="en-US" sz="1000" dirty="0"/>
              <a:t> </a:t>
            </a:r>
            <a:r>
              <a:rPr lang="en-US" altLang="ko-KR" sz="1000" dirty="0"/>
              <a:t>and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optimiztation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D8BEA-6709-4F08-B50E-620F9BB87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00" y="1851670"/>
            <a:ext cx="5220072" cy="23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17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</a:t>
            </a:r>
            <a:r>
              <a:rPr lang="en-US" altLang="ko-KR" dirty="0"/>
              <a:t>Hinge loss function(SVM)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95E0BB-043B-40D4-8261-08A79464C3B8}"/>
              </a:ext>
            </a:extLst>
          </p:cNvPr>
          <p:cNvSpPr txBox="1"/>
          <p:nvPr/>
        </p:nvSpPr>
        <p:spPr>
          <a:xfrm>
            <a:off x="2603587" y="1440527"/>
            <a:ext cx="3927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Resource : cs231n lecture - loss</a:t>
            </a:r>
            <a:r>
              <a:rPr lang="ko-KR" altLang="en-US" sz="1000" dirty="0"/>
              <a:t> </a:t>
            </a:r>
            <a:r>
              <a:rPr lang="en-US" altLang="ko-KR" sz="1000" dirty="0"/>
              <a:t>functions</a:t>
            </a:r>
            <a:r>
              <a:rPr lang="ko-KR" altLang="en-US" sz="1000" dirty="0"/>
              <a:t> </a:t>
            </a:r>
            <a:r>
              <a:rPr lang="en-US" altLang="ko-KR" sz="1000" dirty="0"/>
              <a:t>and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optimiztation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D59F4-B3C2-4A75-8BCE-B7E114B7C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81" y="1923678"/>
            <a:ext cx="578523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10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</a:t>
            </a:r>
            <a:r>
              <a:rPr lang="en-US" altLang="ko-KR" dirty="0"/>
              <a:t>Hinge loss function(SVM)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95E0BB-043B-40D4-8261-08A79464C3B8}"/>
              </a:ext>
            </a:extLst>
          </p:cNvPr>
          <p:cNvSpPr txBox="1"/>
          <p:nvPr/>
        </p:nvSpPr>
        <p:spPr>
          <a:xfrm>
            <a:off x="2603587" y="1440527"/>
            <a:ext cx="3927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Resource : cs231n lecture - loss</a:t>
            </a:r>
            <a:r>
              <a:rPr lang="ko-KR" altLang="en-US" sz="1000" dirty="0"/>
              <a:t> </a:t>
            </a:r>
            <a:r>
              <a:rPr lang="en-US" altLang="ko-KR" sz="1000" dirty="0"/>
              <a:t>functions</a:t>
            </a:r>
            <a:r>
              <a:rPr lang="ko-KR" altLang="en-US" sz="1000" dirty="0"/>
              <a:t> </a:t>
            </a:r>
            <a:r>
              <a:rPr lang="en-US" altLang="ko-KR" sz="1000" dirty="0"/>
              <a:t>and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optimiztation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6239C6-2569-48FD-AC21-555EBAD88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58" y="1779662"/>
            <a:ext cx="5840469" cy="28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41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</a:t>
            </a:r>
            <a:r>
              <a:rPr lang="en-US" altLang="ko-KR" dirty="0"/>
              <a:t>Hinge loss function(SVM)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95E0BB-043B-40D4-8261-08A79464C3B8}"/>
              </a:ext>
            </a:extLst>
          </p:cNvPr>
          <p:cNvSpPr txBox="1"/>
          <p:nvPr/>
        </p:nvSpPr>
        <p:spPr>
          <a:xfrm>
            <a:off x="2603587" y="1440527"/>
            <a:ext cx="3927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Resource : cs231n lecture - loss</a:t>
            </a:r>
            <a:r>
              <a:rPr lang="ko-KR" altLang="en-US" sz="1000" dirty="0"/>
              <a:t> </a:t>
            </a:r>
            <a:r>
              <a:rPr lang="en-US" altLang="ko-KR" sz="1000" dirty="0"/>
              <a:t>functions</a:t>
            </a:r>
            <a:r>
              <a:rPr lang="ko-KR" altLang="en-US" sz="1000" dirty="0"/>
              <a:t> </a:t>
            </a:r>
            <a:r>
              <a:rPr lang="en-US" altLang="ko-KR" sz="1000" dirty="0"/>
              <a:t>and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optimiztation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6A0988-1764-48E5-9835-12A03650C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77" y="1779662"/>
            <a:ext cx="563904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08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</a:t>
            </a:r>
            <a:r>
              <a:rPr lang="en-US" altLang="ko-KR" dirty="0"/>
              <a:t>Hinge loss function(SVM)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95E0BB-043B-40D4-8261-08A79464C3B8}"/>
              </a:ext>
            </a:extLst>
          </p:cNvPr>
          <p:cNvSpPr txBox="1"/>
          <p:nvPr/>
        </p:nvSpPr>
        <p:spPr>
          <a:xfrm>
            <a:off x="2603587" y="1440527"/>
            <a:ext cx="39276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Resource : cs231n lecture - loss</a:t>
            </a:r>
            <a:r>
              <a:rPr lang="ko-KR" altLang="en-US" sz="1000" dirty="0"/>
              <a:t> </a:t>
            </a:r>
            <a:r>
              <a:rPr lang="en-US" altLang="ko-KR" sz="1000" dirty="0"/>
              <a:t>functions</a:t>
            </a:r>
            <a:r>
              <a:rPr lang="ko-KR" altLang="en-US" sz="1000" dirty="0"/>
              <a:t> </a:t>
            </a:r>
            <a:r>
              <a:rPr lang="en-US" altLang="ko-KR" sz="1000" dirty="0"/>
              <a:t>and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optimiztation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DDA4E-626B-43AD-B9A9-3471A9463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01" y="1779662"/>
            <a:ext cx="5727598" cy="28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01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Cross-entropy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softmax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classifier)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텍스트, 손목시계, 시계이(가) 표시된 사진&#10;&#10;자동 생성된 설명">
            <a:extLst>
              <a:ext uri="{FF2B5EF4-FFF2-40B4-BE49-F238E27FC236}">
                <a16:creationId xmlns:a16="http://schemas.microsoft.com/office/drawing/2014/main" id="{79D5E7E5-5030-483F-9FFD-E227184BB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11710"/>
            <a:ext cx="2200582" cy="562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EB81E1-CD76-43A1-B378-936D427DF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72" y="1742537"/>
            <a:ext cx="4752528" cy="236449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46683FF-EA55-402E-998B-534B74828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20" y="3038633"/>
            <a:ext cx="1656184" cy="10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3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Cross-entropy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softmax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classifier)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4EF0FE-F15B-4FEA-9E36-5278B4B1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75606"/>
            <a:ext cx="764011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9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Cross-entropy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softmax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classifier)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B57EA-3528-48C5-86EE-9DC44D669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53" y="1261063"/>
            <a:ext cx="5849166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1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Learning, Machine learning, Artificial Intelligence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4B817-6849-4B10-8698-F24667715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16" y="1275606"/>
            <a:ext cx="5112567" cy="34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02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Functions : Cross-entropy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softmax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classifier)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BF00250-5AF8-4599-BDBB-21D449ADD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03598"/>
            <a:ext cx="3919679" cy="3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70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C1C9E1-2C86-47E3-A4B9-67683C02B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3800" y="2334962"/>
            <a:ext cx="4930200" cy="473576"/>
          </a:xfrm>
        </p:spPr>
        <p:txBody>
          <a:bodyPr/>
          <a:lstStyle/>
          <a:p>
            <a:r>
              <a:rPr lang="en-US" altLang="ko-KR" dirty="0"/>
              <a:t>Datasets for </a:t>
            </a:r>
          </a:p>
          <a:p>
            <a:r>
              <a:rPr lang="en-US" altLang="ko-KR" dirty="0"/>
              <a:t>Image Classification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761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MNIST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40EB5-112E-46E5-B813-38E40B1E8543}"/>
              </a:ext>
            </a:extLst>
          </p:cNvPr>
          <p:cNvSpPr txBox="1"/>
          <p:nvPr/>
        </p:nvSpPr>
        <p:spPr>
          <a:xfrm>
            <a:off x="1041326" y="1140589"/>
            <a:ext cx="70522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● </a:t>
            </a:r>
            <a:r>
              <a:rPr lang="en-US" altLang="ko-KR" dirty="0" err="1"/>
              <a:t>HandWriting</a:t>
            </a:r>
            <a:r>
              <a:rPr lang="en-US" altLang="ko-KR" dirty="0"/>
              <a:t> Dataset</a:t>
            </a:r>
          </a:p>
          <a:p>
            <a:pPr algn="ctr"/>
            <a:r>
              <a:rPr lang="ko-KR" altLang="en-US" dirty="0"/>
              <a:t>● </a:t>
            </a:r>
            <a:r>
              <a:rPr lang="en-US" altLang="ko-KR" dirty="0"/>
              <a:t>0 to 9 in 10 classes</a:t>
            </a:r>
          </a:p>
          <a:p>
            <a:pPr algn="ctr"/>
            <a:r>
              <a:rPr lang="ko-KR" altLang="en-US" dirty="0"/>
              <a:t>● </a:t>
            </a:r>
            <a:r>
              <a:rPr lang="en-US" altLang="ko-KR" dirty="0"/>
              <a:t>28x28(784pixel)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● </a:t>
            </a:r>
            <a:r>
              <a:rPr lang="en-US" altLang="ko-KR" dirty="0"/>
              <a:t>Dataset : 70,000 images</a:t>
            </a:r>
          </a:p>
          <a:p>
            <a:endParaRPr lang="en-US" altLang="ko-KR" dirty="0"/>
          </a:p>
          <a:p>
            <a:r>
              <a:rPr lang="ko-KR" altLang="en-US" dirty="0"/>
              <a:t>● </a:t>
            </a:r>
            <a:r>
              <a:rPr lang="en-US" altLang="ko-KR" dirty="0"/>
              <a:t>Training : 60,000 images</a:t>
            </a:r>
          </a:p>
          <a:p>
            <a:endParaRPr lang="en-US" altLang="ko-KR" dirty="0"/>
          </a:p>
          <a:p>
            <a:r>
              <a:rPr lang="ko-KR" altLang="en-US" dirty="0"/>
              <a:t>● </a:t>
            </a:r>
            <a:r>
              <a:rPr lang="en-US" altLang="ko-KR" dirty="0"/>
              <a:t>Test : 10,000 images</a:t>
            </a:r>
            <a:endParaRPr lang="ko-KR" altLang="en-US" dirty="0"/>
          </a:p>
        </p:txBody>
      </p:sp>
      <p:pic>
        <p:nvPicPr>
          <p:cNvPr id="10" name="그림 9" descr="화살이(가) 표시된 사진&#10;&#10;자동 생성된 설명">
            <a:extLst>
              <a:ext uri="{FF2B5EF4-FFF2-40B4-BE49-F238E27FC236}">
                <a16:creationId xmlns:a16="http://schemas.microsoft.com/office/drawing/2014/main" id="{C866B5C7-636E-46C1-9F32-F7F46C645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99" y="2581835"/>
            <a:ext cx="3792043" cy="21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35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MNIST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6803996-53D1-4329-9C16-917AC059D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59582"/>
            <a:ext cx="4824536" cy="38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62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MNIST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08C4203-4336-43B1-A2ED-CEF0F5DDD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87575"/>
            <a:ext cx="482453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41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MNIST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E63113-0D28-4E6C-A348-BC5D8C7F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31590"/>
            <a:ext cx="403244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9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CIFAR-10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D4DE7-3497-4D83-92B2-BFD9D36BE6D8}"/>
              </a:ext>
            </a:extLst>
          </p:cNvPr>
          <p:cNvSpPr txBox="1"/>
          <p:nvPr/>
        </p:nvSpPr>
        <p:spPr>
          <a:xfrm>
            <a:off x="1183060" y="1203598"/>
            <a:ext cx="6768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● </a:t>
            </a:r>
            <a:r>
              <a:rPr lang="en-US" altLang="ko-KR" sz="1500" dirty="0"/>
              <a:t>32x32x3(RGB) images in 10 classes, with 6,000 images per class</a:t>
            </a:r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● </a:t>
            </a:r>
            <a:r>
              <a:rPr lang="en-US" altLang="ko-KR" sz="1500" dirty="0"/>
              <a:t>Dataset : 60,000 images</a:t>
            </a:r>
          </a:p>
          <a:p>
            <a:endParaRPr lang="en-US" altLang="ko-KR" sz="1500" dirty="0"/>
          </a:p>
          <a:p>
            <a:r>
              <a:rPr lang="ko-KR" altLang="en-US" sz="1500" dirty="0"/>
              <a:t>● </a:t>
            </a:r>
            <a:r>
              <a:rPr lang="en-US" altLang="ko-KR" sz="1500" dirty="0"/>
              <a:t>Training : 50,000 images</a:t>
            </a:r>
          </a:p>
          <a:p>
            <a:endParaRPr lang="en-US" altLang="ko-KR" sz="1500" dirty="0"/>
          </a:p>
          <a:p>
            <a:r>
              <a:rPr lang="ko-KR" altLang="en-US" sz="1500" dirty="0"/>
              <a:t>● </a:t>
            </a:r>
            <a:r>
              <a:rPr lang="en-US" altLang="ko-KR" sz="1500" dirty="0"/>
              <a:t>Test : 10,000 images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7D81A1-CDB5-4013-9D1A-388C96863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139702"/>
            <a:ext cx="342510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49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CIFAR-10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CE2F5AA-5DD5-464B-8E17-7D7461B84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1" y="1275606"/>
            <a:ext cx="626469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46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CIFAR-10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031FE1-1558-4A66-9D85-9894F3131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55" y="1131590"/>
            <a:ext cx="4821362" cy="35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49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CIFAR-10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07E6FBF-7929-46BF-A27C-BAC06A72C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11" y="1000690"/>
            <a:ext cx="5426850" cy="38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3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r>
              <a:rPr lang="en-US" altLang="ko-KR" dirty="0"/>
              <a:t> vs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Machine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A4A95-958E-4035-9CC7-D9DB9A94F4B2}"/>
              </a:ext>
            </a:extLst>
          </p:cNvPr>
          <p:cNvSpPr txBox="1"/>
          <p:nvPr/>
        </p:nvSpPr>
        <p:spPr>
          <a:xfrm>
            <a:off x="931032" y="1995686"/>
            <a:ext cx="72728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most obvious difference between machine learning and deep learning</a:t>
            </a:r>
          </a:p>
          <a:p>
            <a:endParaRPr lang="en-US" altLang="ko-KR" dirty="0">
              <a:solidFill>
                <a:srgbClr val="000000"/>
              </a:solidFill>
              <a:latin typeface="Noto Sans"/>
            </a:endParaRPr>
          </a:p>
          <a:p>
            <a:endParaRPr lang="en-US" altLang="ko-KR" dirty="0">
              <a:solidFill>
                <a:srgbClr val="000000"/>
              </a:solidFill>
              <a:latin typeface="Noto Sans"/>
            </a:endParaRPr>
          </a:p>
          <a:p>
            <a:pPr algn="ctr"/>
            <a:r>
              <a:rPr lang="en-US" altLang="ko-KR" sz="3000" b="1" i="0" dirty="0">
                <a:solidFill>
                  <a:srgbClr val="000000"/>
                </a:solidFill>
                <a:effectLst/>
                <a:latin typeface="Noto Sans"/>
              </a:rPr>
              <a:t>human intervention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658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CIFAR-10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F309972-A4E6-4987-A31A-D0B1C49F0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96" y="1131590"/>
            <a:ext cx="464660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29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CIFAR-10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C4260-3814-49CE-BB5F-1FFCEBA9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59582"/>
            <a:ext cx="410445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88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CIFAR-10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F161F8-9C65-4A3A-9F48-650F4E3E8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13" y="1007413"/>
            <a:ext cx="4282245" cy="39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50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Image Classification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DD066-FE06-4A5D-AC11-EAC6AD31E060}"/>
              </a:ext>
            </a:extLst>
          </p:cNvPr>
          <p:cNvSpPr txBox="1"/>
          <p:nvPr/>
        </p:nvSpPr>
        <p:spPr>
          <a:xfrm>
            <a:off x="791580" y="1600266"/>
            <a:ext cx="66967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● </a:t>
            </a:r>
            <a:r>
              <a:rPr lang="en-US" altLang="ko-KR" dirty="0"/>
              <a:t>SMILES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800" dirty="0"/>
              <a:t>● </a:t>
            </a:r>
            <a:r>
              <a:rPr lang="en-US" altLang="ko-KR" dirty="0"/>
              <a:t>Flowers-17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800" dirty="0"/>
              <a:t>● </a:t>
            </a:r>
            <a:r>
              <a:rPr lang="en-US" altLang="ko-KR" dirty="0"/>
              <a:t>Kaggle : Dogs vs cats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800" dirty="0"/>
              <a:t>● </a:t>
            </a:r>
            <a:r>
              <a:rPr lang="en-US" altLang="ko-KR" dirty="0" err="1"/>
              <a:t>Adience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26ED40-54C1-478F-9F66-580F10D0B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50626"/>
            <a:ext cx="2304237" cy="931662"/>
          </a:xfrm>
          <a:prstGeom prst="rect">
            <a:avLst/>
          </a:prstGeom>
        </p:spPr>
      </p:pic>
      <p:pic>
        <p:nvPicPr>
          <p:cNvPr id="9" name="그림 8" descr="다른, 다채로운이(가) 표시된 사진&#10;&#10;자동 생성된 설명">
            <a:extLst>
              <a:ext uri="{FF2B5EF4-FFF2-40B4-BE49-F238E27FC236}">
                <a16:creationId xmlns:a16="http://schemas.microsoft.com/office/drawing/2014/main" id="{4ECBE9E5-F6C4-4B93-B8FA-619AC39D2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430120"/>
            <a:ext cx="2005293" cy="1514687"/>
          </a:xfrm>
          <a:prstGeom prst="rect">
            <a:avLst/>
          </a:prstGeom>
        </p:spPr>
      </p:pic>
      <p:pic>
        <p:nvPicPr>
          <p:cNvPr id="11" name="그림 10" descr="가장, 사람, 그룹, 같은이(가) 표시된 사진&#10;&#10;자동 생성된 설명">
            <a:extLst>
              <a:ext uri="{FF2B5EF4-FFF2-40B4-BE49-F238E27FC236}">
                <a16:creationId xmlns:a16="http://schemas.microsoft.com/office/drawing/2014/main" id="{E963E632-599C-43E4-9978-5B414E0A1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56" y="3173849"/>
            <a:ext cx="1728191" cy="1728191"/>
          </a:xfrm>
          <a:prstGeom prst="rect">
            <a:avLst/>
          </a:prstGeom>
        </p:spPr>
      </p:pic>
      <p:pic>
        <p:nvPicPr>
          <p:cNvPr id="13" name="그림 12" descr="다른, 다양한, 같은, 묶음이(가) 표시된 사진&#10;&#10;자동 생성된 설명">
            <a:extLst>
              <a:ext uri="{FF2B5EF4-FFF2-40B4-BE49-F238E27FC236}">
                <a16:creationId xmlns:a16="http://schemas.microsoft.com/office/drawing/2014/main" id="{D743AC01-61E9-409B-8CD2-9EE691823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84" y="3268189"/>
            <a:ext cx="2095604" cy="156066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C9E9BB0-B34B-4698-AC4D-4463F558238F}"/>
              </a:ext>
            </a:extLst>
          </p:cNvPr>
          <p:cNvCxnSpPr/>
          <p:nvPr/>
        </p:nvCxnSpPr>
        <p:spPr>
          <a:xfrm>
            <a:off x="3707904" y="1275606"/>
            <a:ext cx="0" cy="360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658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43808" y="4083918"/>
            <a:ext cx="3456384" cy="576063"/>
          </a:xfrm>
        </p:spPr>
        <p:txBody>
          <a:bodyPr/>
          <a:lstStyle/>
          <a:p>
            <a:r>
              <a:rPr lang="en-US" altLang="ko-KR" sz="5000" dirty="0"/>
              <a:t>Q n A</a:t>
            </a:r>
            <a:endParaRPr lang="ko-KR" altLang="en-US" sz="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ABB0E-A38A-4E50-B7DB-2E6EE56E016E}"/>
              </a:ext>
            </a:extLst>
          </p:cNvPr>
          <p:cNvSpPr txBox="1"/>
          <p:nvPr/>
        </p:nvSpPr>
        <p:spPr>
          <a:xfrm>
            <a:off x="4211960" y="1563638"/>
            <a:ext cx="8640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/>
              <a:t>?</a:t>
            </a:r>
            <a:endParaRPr lang="ko-KR" altLang="en-US" sz="7000" b="1" dirty="0"/>
          </a:p>
        </p:txBody>
      </p:sp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r>
              <a:rPr lang="en-US" altLang="ko-KR" dirty="0"/>
              <a:t> vs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Machine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공, 방이(가) 표시된 사진&#10;&#10;자동 생성된 설명">
            <a:extLst>
              <a:ext uri="{FF2B5EF4-FFF2-40B4-BE49-F238E27FC236}">
                <a16:creationId xmlns:a16="http://schemas.microsoft.com/office/drawing/2014/main" id="{C1CA76B8-3634-4C7E-961E-D6DD2C2ED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5536" y="1923678"/>
            <a:ext cx="5148135" cy="202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6F3CC-FEAB-4A11-8396-AB03870F782B}"/>
              </a:ext>
            </a:extLst>
          </p:cNvPr>
          <p:cNvSpPr txBox="1"/>
          <p:nvPr/>
        </p:nvSpPr>
        <p:spPr>
          <a:xfrm>
            <a:off x="5652120" y="2571750"/>
            <a:ext cx="33488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Incorrect Prediction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01839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r>
              <a:rPr lang="en-US" altLang="ko-KR" dirty="0"/>
              <a:t> vs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Machine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9C84D1-6197-4494-A959-63BC6BCDB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66" y="987574"/>
            <a:ext cx="518914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9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08255-D180-454F-B6E9-BA969E2B7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r>
              <a:rPr lang="en-US" altLang="ko-KR" dirty="0"/>
              <a:t> vs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Machine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4FAAFD-3822-453D-9EEF-5AB79D36F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7" y="1275606"/>
            <a:ext cx="5222077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DE944-CAE6-42EA-B644-0E7CD0C26873}"/>
              </a:ext>
            </a:extLst>
          </p:cNvPr>
          <p:cNvSpPr txBox="1"/>
          <p:nvPr/>
        </p:nvSpPr>
        <p:spPr>
          <a:xfrm>
            <a:off x="7524328" y="4299942"/>
            <a:ext cx="1656184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https://ko.wikihow.com/%EA%B0%9C%EC%99%80-%EA%B3%A0%EC%96%91%EC%9D%B4-%EC%9E%98-%EC%A7%80%EB%82%B4%EA%B2%8C-%ED%95%98%EB%8A%94-%EB%B0%A9%EB%B2%95</a:t>
            </a:r>
            <a:endParaRPr lang="ko-KR" altLang="en-US" sz="700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2DD4B46-56BB-42B5-84C6-0F8016BA1DDA}"/>
              </a:ext>
            </a:extLst>
          </p:cNvPr>
          <p:cNvSpPr/>
          <p:nvPr/>
        </p:nvSpPr>
        <p:spPr>
          <a:xfrm>
            <a:off x="6357887" y="1860252"/>
            <a:ext cx="288032" cy="288032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ADE545F-31C6-42D9-8D53-109BDCA937A2}"/>
              </a:ext>
            </a:extLst>
          </p:cNvPr>
          <p:cNvSpPr/>
          <p:nvPr/>
        </p:nvSpPr>
        <p:spPr>
          <a:xfrm>
            <a:off x="4293579" y="2002283"/>
            <a:ext cx="288032" cy="288032"/>
          </a:xfrm>
          <a:prstGeom prst="downArrow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058B0F7-8CFA-43E7-B3E8-0F1EF517E855}"/>
              </a:ext>
            </a:extLst>
          </p:cNvPr>
          <p:cNvSpPr/>
          <p:nvPr/>
        </p:nvSpPr>
        <p:spPr>
          <a:xfrm>
            <a:off x="2229271" y="1877416"/>
            <a:ext cx="288032" cy="2880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CAC6246-84C0-49E8-9BB0-54E05DE83DD3}"/>
              </a:ext>
            </a:extLst>
          </p:cNvPr>
          <p:cNvSpPr/>
          <p:nvPr/>
        </p:nvSpPr>
        <p:spPr>
          <a:xfrm rot="10800000">
            <a:off x="6804248" y="4011910"/>
            <a:ext cx="288032" cy="2880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CB676-A1FA-4BF2-B54F-9F5D4A30C98F}"/>
              </a:ext>
            </a:extLst>
          </p:cNvPr>
          <p:cNvSpPr txBox="1"/>
          <p:nvPr/>
        </p:nvSpPr>
        <p:spPr>
          <a:xfrm>
            <a:off x="337778" y="1707654"/>
            <a:ext cx="16561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131313"/>
                </a:solidFill>
                <a:latin typeface="Noto Sans"/>
              </a:rPr>
              <a:t>Deep Learning</a:t>
            </a:r>
          </a:p>
          <a:p>
            <a:pPr algn="ctr"/>
            <a:r>
              <a:rPr lang="en-US" altLang="ko-KR" sz="1500" dirty="0">
                <a:solidFill>
                  <a:srgbClr val="131313"/>
                </a:solidFill>
                <a:latin typeface="Noto Sans"/>
              </a:rPr>
              <a:t>For distinction, find better </a:t>
            </a:r>
            <a:r>
              <a:rPr lang="en-US" altLang="ko-KR" sz="1500" b="0" i="0" dirty="0">
                <a:solidFill>
                  <a:srgbClr val="131313"/>
                </a:solidFill>
                <a:effectLst/>
                <a:latin typeface="Noto Sans"/>
              </a:rPr>
              <a:t>feature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72A81-F8EB-4665-B78B-7A98FFAFD29D}"/>
              </a:ext>
            </a:extLst>
          </p:cNvPr>
          <p:cNvSpPr txBox="1"/>
          <p:nvPr/>
        </p:nvSpPr>
        <p:spPr>
          <a:xfrm>
            <a:off x="5565799" y="984369"/>
            <a:ext cx="18722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Machine Learning</a:t>
            </a:r>
          </a:p>
          <a:p>
            <a:pPr algn="ctr"/>
            <a:r>
              <a:rPr lang="en-US" altLang="ko-KR" sz="1500" dirty="0"/>
              <a:t>For distinction, ear shape is important.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854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300"/>
              <a:t>Deep Learning</a:t>
            </a:r>
            <a:endParaRPr lang="ko-KR" altLang="en-US" sz="330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346BC5B-EAF7-4CAF-9EC2-CE46CD7E98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</a:t>
            </a:r>
            <a:r>
              <a:rPr lang="en-US" altLang="ko-KR" dirty="0"/>
              <a:t> vs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Machine learning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CE05E7-9ECE-48C9-A3C9-66A58E17E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2" y="1563638"/>
            <a:ext cx="6551936" cy="29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360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2550</Words>
  <Application>Microsoft Office PowerPoint</Application>
  <PresentationFormat>화면 슬라이드 쇼(16:9)</PresentationFormat>
  <Paragraphs>395</Paragraphs>
  <Slides>55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Lato</vt:lpstr>
      <vt:lpstr>Merriweather</vt:lpstr>
      <vt:lpstr>Noto Sans</vt:lpstr>
      <vt:lpstr>맑은 고딕</vt:lpstr>
      <vt:lpstr>-윤고딕330</vt:lpstr>
      <vt:lpstr>함초롬바탕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정민수</cp:lastModifiedBy>
  <cp:revision>184</cp:revision>
  <dcterms:created xsi:type="dcterms:W3CDTF">2016-12-05T23:26:54Z</dcterms:created>
  <dcterms:modified xsi:type="dcterms:W3CDTF">2021-05-27T16:11:21Z</dcterms:modified>
</cp:coreProperties>
</file>